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60" r:id="rId2"/>
    <p:sldId id="271" r:id="rId3"/>
    <p:sldId id="274" r:id="rId4"/>
    <p:sldId id="272" r:id="rId5"/>
    <p:sldId id="276" r:id="rId6"/>
    <p:sldId id="275" r:id="rId7"/>
    <p:sldId id="269" r:id="rId8"/>
    <p:sldId id="277"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004"/>
    <a:srgbClr val="80B1D3"/>
    <a:srgbClr val="FB80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7" autoAdjust="0"/>
    <p:restoredTop sz="74799" autoAdjust="0"/>
  </p:normalViewPr>
  <p:slideViewPr>
    <p:cSldViewPr snapToGrid="0">
      <p:cViewPr varScale="1">
        <p:scale>
          <a:sx n="56" d="100"/>
          <a:sy n="56" d="100"/>
        </p:scale>
        <p:origin x="19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3616CB-3997-4234-BFD1-48E40C06C923}"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888C30BC-24D9-45DC-8456-9C1F077A07B8}">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b="1" dirty="0" smtClean="0">
              <a:solidFill>
                <a:srgbClr val="0070C0"/>
              </a:solidFill>
            </a:rPr>
            <a:t>Post Proposed Rule</a:t>
          </a: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a:p>
          <a:endParaRPr lang="en-US" sz="1400" dirty="0">
            <a:solidFill>
              <a:srgbClr val="0070C0"/>
            </a:solidFill>
          </a:endParaRPr>
        </a:p>
      </dgm:t>
    </dgm:pt>
    <dgm:pt modelId="{AC4A7ABE-D8B8-4047-900E-B1D672D558DE}" type="parTrans" cxnId="{CA591D60-8BDF-4F3F-B6A6-F6A2B7076659}">
      <dgm:prSet/>
      <dgm:spPr/>
      <dgm:t>
        <a:bodyPr/>
        <a:lstStyle/>
        <a:p>
          <a:endParaRPr lang="en-US"/>
        </a:p>
      </dgm:t>
    </dgm:pt>
    <dgm:pt modelId="{7A090169-61C6-4779-8F7A-6288FC6F05DC}" type="sibTrans" cxnId="{CA591D60-8BDF-4F3F-B6A6-F6A2B7076659}">
      <dgm:prSet/>
      <dgm:spPr/>
      <dgm:t>
        <a:bodyPr/>
        <a:lstStyle/>
        <a:p>
          <a:endParaRPr lang="en-US"/>
        </a:p>
      </dgm:t>
    </dgm:pt>
    <dgm:pt modelId="{EBB7AE37-5129-4A91-958D-A75140E3FF4D}">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b="1" dirty="0" smtClean="0">
              <a:solidFill>
                <a:srgbClr val="0070C0"/>
              </a:solidFill>
            </a:rPr>
            <a:t>Receive Public Comments</a:t>
          </a: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a:p>
          <a:endParaRPr lang="en-US" sz="1400" dirty="0">
            <a:solidFill>
              <a:srgbClr val="0070C0"/>
            </a:solidFill>
          </a:endParaRPr>
        </a:p>
      </dgm:t>
    </dgm:pt>
    <dgm:pt modelId="{9312CA68-07E5-4095-BF9C-FB0CA3E84F36}" type="parTrans" cxnId="{AE7FBA54-B55B-440B-A513-174E3A074983}">
      <dgm:prSet/>
      <dgm:spPr/>
      <dgm:t>
        <a:bodyPr/>
        <a:lstStyle/>
        <a:p>
          <a:endParaRPr lang="en-US"/>
        </a:p>
      </dgm:t>
    </dgm:pt>
    <dgm:pt modelId="{8F6AB256-C1EA-4D23-91FC-9D9FDC52061A}" type="sibTrans" cxnId="{AE7FBA54-B55B-440B-A513-174E3A074983}">
      <dgm:prSet/>
      <dgm:spPr/>
      <dgm:t>
        <a:bodyPr/>
        <a:lstStyle/>
        <a:p>
          <a:endParaRPr lang="en-US"/>
        </a:p>
      </dgm:t>
    </dgm:pt>
    <dgm:pt modelId="{3788AA9E-7BFF-44A9-ACBF-9C1EE6B3798F}">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b="1" dirty="0" smtClean="0">
              <a:solidFill>
                <a:srgbClr val="0070C0"/>
              </a:solidFill>
            </a:rPr>
            <a:t>Sort &amp; Review Comments</a:t>
          </a: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dgm:t>
    </dgm:pt>
    <dgm:pt modelId="{B0969F5B-6C07-44A9-B219-3002D5728A96}" type="parTrans" cxnId="{2900C6B1-7D68-4917-8CC6-5AE7231472FE}">
      <dgm:prSet/>
      <dgm:spPr/>
      <dgm:t>
        <a:bodyPr/>
        <a:lstStyle/>
        <a:p>
          <a:endParaRPr lang="en-US"/>
        </a:p>
      </dgm:t>
    </dgm:pt>
    <dgm:pt modelId="{6E878690-D30D-4434-9DC5-DBC23D512F04}" type="sibTrans" cxnId="{2900C6B1-7D68-4917-8CC6-5AE7231472FE}">
      <dgm:prSet/>
      <dgm:spPr/>
      <dgm:t>
        <a:bodyPr/>
        <a:lstStyle/>
        <a:p>
          <a:endParaRPr lang="en-US"/>
        </a:p>
      </dgm:t>
    </dgm:pt>
    <dgm:pt modelId="{7555A21D-A457-4C03-B352-B0E9DC21D008}">
      <dgm:prSet custT="1">
        <dgm:style>
          <a:lnRef idx="2">
            <a:schemeClr val="dk1"/>
          </a:lnRef>
          <a:fillRef idx="1">
            <a:schemeClr val="lt1"/>
          </a:fillRef>
          <a:effectRef idx="0">
            <a:schemeClr val="dk1"/>
          </a:effectRef>
          <a:fontRef idx="minor">
            <a:schemeClr val="dk1"/>
          </a:fontRef>
        </dgm:style>
      </dgm:prSet>
      <dgm:spPr/>
      <dgm:t>
        <a:bodyPr/>
        <a:lstStyle/>
        <a:p>
          <a:r>
            <a:rPr lang="en-US" sz="1400" b="1" dirty="0" smtClean="0">
              <a:solidFill>
                <a:srgbClr val="0070C0"/>
              </a:solidFill>
            </a:rPr>
            <a:t>Brief Leadership &amp; Get Decisions</a:t>
          </a: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a:p>
          <a:endParaRPr lang="en-US" sz="1400" dirty="0">
            <a:solidFill>
              <a:srgbClr val="0070C0"/>
            </a:solidFill>
          </a:endParaRPr>
        </a:p>
      </dgm:t>
    </dgm:pt>
    <dgm:pt modelId="{9CDA044B-882E-4A82-802D-F34BEF61CE33}" type="parTrans" cxnId="{D2DA4D6C-5579-4A1B-8403-65A99BE42CD9}">
      <dgm:prSet/>
      <dgm:spPr/>
      <dgm:t>
        <a:bodyPr/>
        <a:lstStyle/>
        <a:p>
          <a:endParaRPr lang="en-US"/>
        </a:p>
      </dgm:t>
    </dgm:pt>
    <dgm:pt modelId="{7A414F07-9ECA-4B85-AA51-B475B74431D9}" type="sibTrans" cxnId="{D2DA4D6C-5579-4A1B-8403-65A99BE42CD9}">
      <dgm:prSet/>
      <dgm:spPr/>
      <dgm:t>
        <a:bodyPr/>
        <a:lstStyle/>
        <a:p>
          <a:endParaRPr lang="en-US"/>
        </a:p>
      </dgm:t>
    </dgm:pt>
    <dgm:pt modelId="{44FACE55-1ACC-433E-9DA7-C54F28F33684}">
      <dgm:prSet custT="1">
        <dgm:style>
          <a:lnRef idx="2">
            <a:schemeClr val="dk1"/>
          </a:lnRef>
          <a:fillRef idx="1">
            <a:schemeClr val="lt1"/>
          </a:fillRef>
          <a:effectRef idx="0">
            <a:schemeClr val="dk1"/>
          </a:effectRef>
          <a:fontRef idx="minor">
            <a:schemeClr val="dk1"/>
          </a:fontRef>
        </dgm:style>
      </dgm:prSet>
      <dgm:spPr/>
      <dgm:t>
        <a:bodyPr/>
        <a:lstStyle/>
        <a:p>
          <a:r>
            <a:rPr lang="en-US" sz="1400" b="1" dirty="0" smtClean="0">
              <a:solidFill>
                <a:srgbClr val="0070C0"/>
              </a:solidFill>
            </a:rPr>
            <a:t>Write &amp; Publish Final Rule</a:t>
          </a: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a:p>
          <a:endParaRPr lang="en-US" sz="1400" dirty="0">
            <a:solidFill>
              <a:srgbClr val="0070C0"/>
            </a:solidFill>
          </a:endParaRPr>
        </a:p>
      </dgm:t>
    </dgm:pt>
    <dgm:pt modelId="{84A80D01-17CB-49FE-90F7-83B69CF30862}" type="parTrans" cxnId="{8C77C3A4-AE64-4610-9EB7-95D43BD76A8E}">
      <dgm:prSet/>
      <dgm:spPr/>
      <dgm:t>
        <a:bodyPr/>
        <a:lstStyle/>
        <a:p>
          <a:endParaRPr lang="en-US"/>
        </a:p>
      </dgm:t>
    </dgm:pt>
    <dgm:pt modelId="{2A8B2560-6A1A-4610-A8BE-E672E1E3BE6C}" type="sibTrans" cxnId="{8C77C3A4-AE64-4610-9EB7-95D43BD76A8E}">
      <dgm:prSet/>
      <dgm:spPr/>
      <dgm:t>
        <a:bodyPr/>
        <a:lstStyle/>
        <a:p>
          <a:endParaRPr lang="en-US"/>
        </a:p>
      </dgm:t>
    </dgm:pt>
    <dgm:pt modelId="{91F17F5F-D6BA-4279-9061-C3BF50FAB563}" type="pres">
      <dgm:prSet presAssocID="{D13616CB-3997-4234-BFD1-48E40C06C923}" presName="CompostProcess" presStyleCnt="0">
        <dgm:presLayoutVars>
          <dgm:dir/>
          <dgm:resizeHandles val="exact"/>
        </dgm:presLayoutVars>
      </dgm:prSet>
      <dgm:spPr/>
      <dgm:t>
        <a:bodyPr/>
        <a:lstStyle/>
        <a:p>
          <a:endParaRPr lang="en-US"/>
        </a:p>
      </dgm:t>
    </dgm:pt>
    <dgm:pt modelId="{3E2DAA22-BE73-44F5-A48B-C7E30C584A45}" type="pres">
      <dgm:prSet presAssocID="{D13616CB-3997-4234-BFD1-48E40C06C923}" presName="arrow" presStyleLbl="bgShp" presStyleIdx="0" presStyleCnt="1" custScaleX="117647"/>
      <dgm:spPr/>
    </dgm:pt>
    <dgm:pt modelId="{B6C9EC2A-6536-4385-A707-2B3C5797F696}" type="pres">
      <dgm:prSet presAssocID="{D13616CB-3997-4234-BFD1-48E40C06C923}" presName="linearProcess" presStyleCnt="0"/>
      <dgm:spPr/>
    </dgm:pt>
    <dgm:pt modelId="{9CE0903A-FC9B-4370-917B-5E968104E4EE}" type="pres">
      <dgm:prSet presAssocID="{888C30BC-24D9-45DC-8456-9C1F077A07B8}" presName="textNode" presStyleLbl="node1" presStyleIdx="0" presStyleCnt="5" custScaleY="110920">
        <dgm:presLayoutVars>
          <dgm:bulletEnabled val="1"/>
        </dgm:presLayoutVars>
      </dgm:prSet>
      <dgm:spPr/>
      <dgm:t>
        <a:bodyPr/>
        <a:lstStyle/>
        <a:p>
          <a:endParaRPr lang="en-US"/>
        </a:p>
      </dgm:t>
    </dgm:pt>
    <dgm:pt modelId="{DEFA44B3-ED26-455C-ACB0-43E5FB248959}" type="pres">
      <dgm:prSet presAssocID="{7A090169-61C6-4779-8F7A-6288FC6F05DC}" presName="sibTrans" presStyleCnt="0"/>
      <dgm:spPr/>
    </dgm:pt>
    <dgm:pt modelId="{1E3CCCD8-6B9B-4F6F-8D94-F3E03871A361}" type="pres">
      <dgm:prSet presAssocID="{EBB7AE37-5129-4A91-958D-A75140E3FF4D}" presName="textNode" presStyleLbl="node1" presStyleIdx="1" presStyleCnt="5" custScaleY="110920">
        <dgm:presLayoutVars>
          <dgm:bulletEnabled val="1"/>
        </dgm:presLayoutVars>
      </dgm:prSet>
      <dgm:spPr/>
      <dgm:t>
        <a:bodyPr/>
        <a:lstStyle/>
        <a:p>
          <a:endParaRPr lang="en-US"/>
        </a:p>
      </dgm:t>
    </dgm:pt>
    <dgm:pt modelId="{5E17EB2B-E624-454B-B2AB-2CD78711CBE7}" type="pres">
      <dgm:prSet presAssocID="{8F6AB256-C1EA-4D23-91FC-9D9FDC52061A}" presName="sibTrans" presStyleCnt="0"/>
      <dgm:spPr/>
    </dgm:pt>
    <dgm:pt modelId="{923F4680-50BD-44C5-8C79-0CCF5EE4251D}" type="pres">
      <dgm:prSet presAssocID="{3788AA9E-7BFF-44A9-ACBF-9C1EE6B3798F}" presName="textNode" presStyleLbl="node1" presStyleIdx="2" presStyleCnt="5" custScaleY="110920">
        <dgm:presLayoutVars>
          <dgm:bulletEnabled val="1"/>
        </dgm:presLayoutVars>
      </dgm:prSet>
      <dgm:spPr/>
      <dgm:t>
        <a:bodyPr/>
        <a:lstStyle/>
        <a:p>
          <a:endParaRPr lang="en-US"/>
        </a:p>
      </dgm:t>
    </dgm:pt>
    <dgm:pt modelId="{DC589019-EE71-41FF-852E-1B95F8DC2F0E}" type="pres">
      <dgm:prSet presAssocID="{6E878690-D30D-4434-9DC5-DBC23D512F04}" presName="sibTrans" presStyleCnt="0"/>
      <dgm:spPr/>
    </dgm:pt>
    <dgm:pt modelId="{C9D2E7F6-2EC6-4209-94FA-DDB6CF86D368}" type="pres">
      <dgm:prSet presAssocID="{7555A21D-A457-4C03-B352-B0E9DC21D008}" presName="textNode" presStyleLbl="node1" presStyleIdx="3" presStyleCnt="5" custScaleY="110920">
        <dgm:presLayoutVars>
          <dgm:bulletEnabled val="1"/>
        </dgm:presLayoutVars>
      </dgm:prSet>
      <dgm:spPr/>
      <dgm:t>
        <a:bodyPr/>
        <a:lstStyle/>
        <a:p>
          <a:endParaRPr lang="en-US"/>
        </a:p>
      </dgm:t>
    </dgm:pt>
    <dgm:pt modelId="{D4C4FB50-A661-404D-AB2D-4559592FB75D}" type="pres">
      <dgm:prSet presAssocID="{7A414F07-9ECA-4B85-AA51-B475B74431D9}" presName="sibTrans" presStyleCnt="0"/>
      <dgm:spPr/>
    </dgm:pt>
    <dgm:pt modelId="{76A76FD7-8B51-4648-821E-13A12F7E4651}" type="pres">
      <dgm:prSet presAssocID="{44FACE55-1ACC-433E-9DA7-C54F28F33684}" presName="textNode" presStyleLbl="node1" presStyleIdx="4" presStyleCnt="5" custScaleY="110920">
        <dgm:presLayoutVars>
          <dgm:bulletEnabled val="1"/>
        </dgm:presLayoutVars>
      </dgm:prSet>
      <dgm:spPr/>
      <dgm:t>
        <a:bodyPr/>
        <a:lstStyle/>
        <a:p>
          <a:endParaRPr lang="en-US"/>
        </a:p>
      </dgm:t>
    </dgm:pt>
  </dgm:ptLst>
  <dgm:cxnLst>
    <dgm:cxn modelId="{D2DA4D6C-5579-4A1B-8403-65A99BE42CD9}" srcId="{D13616CB-3997-4234-BFD1-48E40C06C923}" destId="{7555A21D-A457-4C03-B352-B0E9DC21D008}" srcOrd="3" destOrd="0" parTransId="{9CDA044B-882E-4A82-802D-F34BEF61CE33}" sibTransId="{7A414F07-9ECA-4B85-AA51-B475B74431D9}"/>
    <dgm:cxn modelId="{8AEDEC50-283E-4715-927A-3ECEE44AF21D}" type="presOf" srcId="{EBB7AE37-5129-4A91-958D-A75140E3FF4D}" destId="{1E3CCCD8-6B9B-4F6F-8D94-F3E03871A361}" srcOrd="0" destOrd="0" presId="urn:microsoft.com/office/officeart/2005/8/layout/hProcess9"/>
    <dgm:cxn modelId="{2900C6B1-7D68-4917-8CC6-5AE7231472FE}" srcId="{D13616CB-3997-4234-BFD1-48E40C06C923}" destId="{3788AA9E-7BFF-44A9-ACBF-9C1EE6B3798F}" srcOrd="2" destOrd="0" parTransId="{B0969F5B-6C07-44A9-B219-3002D5728A96}" sibTransId="{6E878690-D30D-4434-9DC5-DBC23D512F04}"/>
    <dgm:cxn modelId="{55B258C7-ABC3-4856-9D57-5358D72AFA24}" type="presOf" srcId="{44FACE55-1ACC-433E-9DA7-C54F28F33684}" destId="{76A76FD7-8B51-4648-821E-13A12F7E4651}" srcOrd="0" destOrd="0" presId="urn:microsoft.com/office/officeart/2005/8/layout/hProcess9"/>
    <dgm:cxn modelId="{CA591D60-8BDF-4F3F-B6A6-F6A2B7076659}" srcId="{D13616CB-3997-4234-BFD1-48E40C06C923}" destId="{888C30BC-24D9-45DC-8456-9C1F077A07B8}" srcOrd="0" destOrd="0" parTransId="{AC4A7ABE-D8B8-4047-900E-B1D672D558DE}" sibTransId="{7A090169-61C6-4779-8F7A-6288FC6F05DC}"/>
    <dgm:cxn modelId="{53742428-94BE-44C6-AA74-B6C997844091}" type="presOf" srcId="{888C30BC-24D9-45DC-8456-9C1F077A07B8}" destId="{9CE0903A-FC9B-4370-917B-5E968104E4EE}" srcOrd="0" destOrd="0" presId="urn:microsoft.com/office/officeart/2005/8/layout/hProcess9"/>
    <dgm:cxn modelId="{6C957DF6-69EF-4C43-B507-73AF188F70AF}" type="presOf" srcId="{7555A21D-A457-4C03-B352-B0E9DC21D008}" destId="{C9D2E7F6-2EC6-4209-94FA-DDB6CF86D368}" srcOrd="0" destOrd="0" presId="urn:microsoft.com/office/officeart/2005/8/layout/hProcess9"/>
    <dgm:cxn modelId="{6C3EE0BF-B7BD-4B50-80F4-7994C25BC800}" type="presOf" srcId="{3788AA9E-7BFF-44A9-ACBF-9C1EE6B3798F}" destId="{923F4680-50BD-44C5-8C79-0CCF5EE4251D}" srcOrd="0" destOrd="0" presId="urn:microsoft.com/office/officeart/2005/8/layout/hProcess9"/>
    <dgm:cxn modelId="{AE7FBA54-B55B-440B-A513-174E3A074983}" srcId="{D13616CB-3997-4234-BFD1-48E40C06C923}" destId="{EBB7AE37-5129-4A91-958D-A75140E3FF4D}" srcOrd="1" destOrd="0" parTransId="{9312CA68-07E5-4095-BF9C-FB0CA3E84F36}" sibTransId="{8F6AB256-C1EA-4D23-91FC-9D9FDC52061A}"/>
    <dgm:cxn modelId="{8C77C3A4-AE64-4610-9EB7-95D43BD76A8E}" srcId="{D13616CB-3997-4234-BFD1-48E40C06C923}" destId="{44FACE55-1ACC-433E-9DA7-C54F28F33684}" srcOrd="4" destOrd="0" parTransId="{84A80D01-17CB-49FE-90F7-83B69CF30862}" sibTransId="{2A8B2560-6A1A-4610-A8BE-E672E1E3BE6C}"/>
    <dgm:cxn modelId="{AF1B9EB8-F26F-4F0B-A359-7D4570D8A320}" type="presOf" srcId="{D13616CB-3997-4234-BFD1-48E40C06C923}" destId="{91F17F5F-D6BA-4279-9061-C3BF50FAB563}" srcOrd="0" destOrd="0" presId="urn:microsoft.com/office/officeart/2005/8/layout/hProcess9"/>
    <dgm:cxn modelId="{5D92138E-6A0C-44FF-90FB-E7C786292113}" type="presParOf" srcId="{91F17F5F-D6BA-4279-9061-C3BF50FAB563}" destId="{3E2DAA22-BE73-44F5-A48B-C7E30C584A45}" srcOrd="0" destOrd="0" presId="urn:microsoft.com/office/officeart/2005/8/layout/hProcess9"/>
    <dgm:cxn modelId="{58A9DEE2-B342-498C-AD41-85426734C227}" type="presParOf" srcId="{91F17F5F-D6BA-4279-9061-C3BF50FAB563}" destId="{B6C9EC2A-6536-4385-A707-2B3C5797F696}" srcOrd="1" destOrd="0" presId="urn:microsoft.com/office/officeart/2005/8/layout/hProcess9"/>
    <dgm:cxn modelId="{F8E49E0A-D700-4530-BCC5-E0A6ED27BE07}" type="presParOf" srcId="{B6C9EC2A-6536-4385-A707-2B3C5797F696}" destId="{9CE0903A-FC9B-4370-917B-5E968104E4EE}" srcOrd="0" destOrd="0" presId="urn:microsoft.com/office/officeart/2005/8/layout/hProcess9"/>
    <dgm:cxn modelId="{79219A57-3E0D-4223-BB4F-D94AFAFA395D}" type="presParOf" srcId="{B6C9EC2A-6536-4385-A707-2B3C5797F696}" destId="{DEFA44B3-ED26-455C-ACB0-43E5FB248959}" srcOrd="1" destOrd="0" presId="urn:microsoft.com/office/officeart/2005/8/layout/hProcess9"/>
    <dgm:cxn modelId="{3D533A6A-B0A9-4EBC-980B-D6F5FBEE1FE0}" type="presParOf" srcId="{B6C9EC2A-6536-4385-A707-2B3C5797F696}" destId="{1E3CCCD8-6B9B-4F6F-8D94-F3E03871A361}" srcOrd="2" destOrd="0" presId="urn:microsoft.com/office/officeart/2005/8/layout/hProcess9"/>
    <dgm:cxn modelId="{499D2BA8-8198-4DE4-B900-515C68CAED40}" type="presParOf" srcId="{B6C9EC2A-6536-4385-A707-2B3C5797F696}" destId="{5E17EB2B-E624-454B-B2AB-2CD78711CBE7}" srcOrd="3" destOrd="0" presId="urn:microsoft.com/office/officeart/2005/8/layout/hProcess9"/>
    <dgm:cxn modelId="{C06154D3-0DDF-4F25-8BC7-C77D54EF38CC}" type="presParOf" srcId="{B6C9EC2A-6536-4385-A707-2B3C5797F696}" destId="{923F4680-50BD-44C5-8C79-0CCF5EE4251D}" srcOrd="4" destOrd="0" presId="urn:microsoft.com/office/officeart/2005/8/layout/hProcess9"/>
    <dgm:cxn modelId="{0F756123-C159-43F5-A3CF-A084CC869E8F}" type="presParOf" srcId="{B6C9EC2A-6536-4385-A707-2B3C5797F696}" destId="{DC589019-EE71-41FF-852E-1B95F8DC2F0E}" srcOrd="5" destOrd="0" presId="urn:microsoft.com/office/officeart/2005/8/layout/hProcess9"/>
    <dgm:cxn modelId="{3A1111B6-16E6-472A-8530-BE12FCBB4168}" type="presParOf" srcId="{B6C9EC2A-6536-4385-A707-2B3C5797F696}" destId="{C9D2E7F6-2EC6-4209-94FA-DDB6CF86D368}" srcOrd="6" destOrd="0" presId="urn:microsoft.com/office/officeart/2005/8/layout/hProcess9"/>
    <dgm:cxn modelId="{D27083EC-E525-41A5-99C7-03759D822D80}" type="presParOf" srcId="{B6C9EC2A-6536-4385-A707-2B3C5797F696}" destId="{D4C4FB50-A661-404D-AB2D-4559592FB75D}" srcOrd="7" destOrd="0" presId="urn:microsoft.com/office/officeart/2005/8/layout/hProcess9"/>
    <dgm:cxn modelId="{5314E724-0B95-47DD-9101-01D369B4076C}" type="presParOf" srcId="{B6C9EC2A-6536-4385-A707-2B3C5797F696}" destId="{76A76FD7-8B51-4648-821E-13A12F7E4651}"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616CB-3997-4234-BFD1-48E40C06C923}"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888C30BC-24D9-45DC-8456-9C1F077A07B8}">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b="1" dirty="0" smtClean="0">
              <a:solidFill>
                <a:srgbClr val="0070C0"/>
              </a:solidFill>
            </a:rPr>
            <a:t>Use Proposed Rule Text to Train Topic Model</a:t>
          </a: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a:p>
          <a:endParaRPr lang="en-US" sz="1400" dirty="0">
            <a:solidFill>
              <a:srgbClr val="0070C0"/>
            </a:solidFill>
          </a:endParaRPr>
        </a:p>
      </dgm:t>
    </dgm:pt>
    <dgm:pt modelId="{AC4A7ABE-D8B8-4047-900E-B1D672D558DE}" type="parTrans" cxnId="{CA591D60-8BDF-4F3F-B6A6-F6A2B7076659}">
      <dgm:prSet/>
      <dgm:spPr/>
      <dgm:t>
        <a:bodyPr/>
        <a:lstStyle/>
        <a:p>
          <a:endParaRPr lang="en-US"/>
        </a:p>
      </dgm:t>
    </dgm:pt>
    <dgm:pt modelId="{7A090169-61C6-4779-8F7A-6288FC6F05DC}" type="sibTrans" cxnId="{CA591D60-8BDF-4F3F-B6A6-F6A2B7076659}">
      <dgm:prSet/>
      <dgm:spPr/>
      <dgm:t>
        <a:bodyPr/>
        <a:lstStyle/>
        <a:p>
          <a:endParaRPr lang="en-US"/>
        </a:p>
      </dgm:t>
    </dgm:pt>
    <dgm:pt modelId="{EBB7AE37-5129-4A91-958D-A75140E3FF4D}">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b="1" dirty="0" smtClean="0">
              <a:solidFill>
                <a:srgbClr val="0070C0"/>
              </a:solidFill>
            </a:rPr>
            <a:t>Automate the Conversion of Comments into Machine Readable Text</a:t>
          </a: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a:p>
          <a:endParaRPr lang="en-US" sz="1400" dirty="0">
            <a:solidFill>
              <a:srgbClr val="0070C0"/>
            </a:solidFill>
          </a:endParaRPr>
        </a:p>
      </dgm:t>
    </dgm:pt>
    <dgm:pt modelId="{9312CA68-07E5-4095-BF9C-FB0CA3E84F36}" type="parTrans" cxnId="{AE7FBA54-B55B-440B-A513-174E3A074983}">
      <dgm:prSet/>
      <dgm:spPr/>
      <dgm:t>
        <a:bodyPr/>
        <a:lstStyle/>
        <a:p>
          <a:endParaRPr lang="en-US"/>
        </a:p>
      </dgm:t>
    </dgm:pt>
    <dgm:pt modelId="{8F6AB256-C1EA-4D23-91FC-9D9FDC52061A}" type="sibTrans" cxnId="{AE7FBA54-B55B-440B-A513-174E3A074983}">
      <dgm:prSet/>
      <dgm:spPr/>
      <dgm:t>
        <a:bodyPr/>
        <a:lstStyle/>
        <a:p>
          <a:endParaRPr lang="en-US"/>
        </a:p>
      </dgm:t>
    </dgm:pt>
    <dgm:pt modelId="{3788AA9E-7BFF-44A9-ACBF-9C1EE6B3798F}">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b="1" dirty="0" smtClean="0">
              <a:solidFill>
                <a:srgbClr val="0070C0"/>
              </a:solidFill>
            </a:rPr>
            <a:t>Use Topic Model to Classify Public Comments by Proposed Rule Section</a:t>
          </a: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dgm:t>
    </dgm:pt>
    <dgm:pt modelId="{B0969F5B-6C07-44A9-B219-3002D5728A96}" type="parTrans" cxnId="{2900C6B1-7D68-4917-8CC6-5AE7231472FE}">
      <dgm:prSet/>
      <dgm:spPr/>
      <dgm:t>
        <a:bodyPr/>
        <a:lstStyle/>
        <a:p>
          <a:endParaRPr lang="en-US"/>
        </a:p>
      </dgm:t>
    </dgm:pt>
    <dgm:pt modelId="{6E878690-D30D-4434-9DC5-DBC23D512F04}" type="sibTrans" cxnId="{2900C6B1-7D68-4917-8CC6-5AE7231472FE}">
      <dgm:prSet/>
      <dgm:spPr/>
      <dgm:t>
        <a:bodyPr/>
        <a:lstStyle/>
        <a:p>
          <a:endParaRPr lang="en-US"/>
        </a:p>
      </dgm:t>
    </dgm:pt>
    <dgm:pt modelId="{91F17F5F-D6BA-4279-9061-C3BF50FAB563}" type="pres">
      <dgm:prSet presAssocID="{D13616CB-3997-4234-BFD1-48E40C06C923}" presName="CompostProcess" presStyleCnt="0">
        <dgm:presLayoutVars>
          <dgm:dir/>
          <dgm:resizeHandles val="exact"/>
        </dgm:presLayoutVars>
      </dgm:prSet>
      <dgm:spPr/>
      <dgm:t>
        <a:bodyPr/>
        <a:lstStyle/>
        <a:p>
          <a:endParaRPr lang="en-US"/>
        </a:p>
      </dgm:t>
    </dgm:pt>
    <dgm:pt modelId="{3E2DAA22-BE73-44F5-A48B-C7E30C584A45}" type="pres">
      <dgm:prSet presAssocID="{D13616CB-3997-4234-BFD1-48E40C06C923}" presName="arrow" presStyleLbl="bgShp" presStyleIdx="0" presStyleCnt="1" custScaleX="117647"/>
      <dgm:spPr/>
    </dgm:pt>
    <dgm:pt modelId="{B6C9EC2A-6536-4385-A707-2B3C5797F696}" type="pres">
      <dgm:prSet presAssocID="{D13616CB-3997-4234-BFD1-48E40C06C923}" presName="linearProcess" presStyleCnt="0"/>
      <dgm:spPr/>
    </dgm:pt>
    <dgm:pt modelId="{9CE0903A-FC9B-4370-917B-5E968104E4EE}" type="pres">
      <dgm:prSet presAssocID="{888C30BC-24D9-45DC-8456-9C1F077A07B8}" presName="textNode" presStyleLbl="node1" presStyleIdx="0" presStyleCnt="3" custScaleY="110920">
        <dgm:presLayoutVars>
          <dgm:bulletEnabled val="1"/>
        </dgm:presLayoutVars>
      </dgm:prSet>
      <dgm:spPr/>
      <dgm:t>
        <a:bodyPr/>
        <a:lstStyle/>
        <a:p>
          <a:endParaRPr lang="en-US"/>
        </a:p>
      </dgm:t>
    </dgm:pt>
    <dgm:pt modelId="{DEFA44B3-ED26-455C-ACB0-43E5FB248959}" type="pres">
      <dgm:prSet presAssocID="{7A090169-61C6-4779-8F7A-6288FC6F05DC}" presName="sibTrans" presStyleCnt="0"/>
      <dgm:spPr/>
    </dgm:pt>
    <dgm:pt modelId="{1E3CCCD8-6B9B-4F6F-8D94-F3E03871A361}" type="pres">
      <dgm:prSet presAssocID="{EBB7AE37-5129-4A91-958D-A75140E3FF4D}" presName="textNode" presStyleLbl="node1" presStyleIdx="1" presStyleCnt="3" custScaleY="110920">
        <dgm:presLayoutVars>
          <dgm:bulletEnabled val="1"/>
        </dgm:presLayoutVars>
      </dgm:prSet>
      <dgm:spPr/>
      <dgm:t>
        <a:bodyPr/>
        <a:lstStyle/>
        <a:p>
          <a:endParaRPr lang="en-US"/>
        </a:p>
      </dgm:t>
    </dgm:pt>
    <dgm:pt modelId="{5E17EB2B-E624-454B-B2AB-2CD78711CBE7}" type="pres">
      <dgm:prSet presAssocID="{8F6AB256-C1EA-4D23-91FC-9D9FDC52061A}" presName="sibTrans" presStyleCnt="0"/>
      <dgm:spPr/>
    </dgm:pt>
    <dgm:pt modelId="{923F4680-50BD-44C5-8C79-0CCF5EE4251D}" type="pres">
      <dgm:prSet presAssocID="{3788AA9E-7BFF-44A9-ACBF-9C1EE6B3798F}" presName="textNode" presStyleLbl="node1" presStyleIdx="2" presStyleCnt="3" custScaleY="110920">
        <dgm:presLayoutVars>
          <dgm:bulletEnabled val="1"/>
        </dgm:presLayoutVars>
      </dgm:prSet>
      <dgm:spPr/>
      <dgm:t>
        <a:bodyPr/>
        <a:lstStyle/>
        <a:p>
          <a:endParaRPr lang="en-US"/>
        </a:p>
      </dgm:t>
    </dgm:pt>
  </dgm:ptLst>
  <dgm:cxnLst>
    <dgm:cxn modelId="{2900C6B1-7D68-4917-8CC6-5AE7231472FE}" srcId="{D13616CB-3997-4234-BFD1-48E40C06C923}" destId="{3788AA9E-7BFF-44A9-ACBF-9C1EE6B3798F}" srcOrd="2" destOrd="0" parTransId="{B0969F5B-6C07-44A9-B219-3002D5728A96}" sibTransId="{6E878690-D30D-4434-9DC5-DBC23D512F04}"/>
    <dgm:cxn modelId="{AE7FBA54-B55B-440B-A513-174E3A074983}" srcId="{D13616CB-3997-4234-BFD1-48E40C06C923}" destId="{EBB7AE37-5129-4A91-958D-A75140E3FF4D}" srcOrd="1" destOrd="0" parTransId="{9312CA68-07E5-4095-BF9C-FB0CA3E84F36}" sibTransId="{8F6AB256-C1EA-4D23-91FC-9D9FDC52061A}"/>
    <dgm:cxn modelId="{CA591D60-8BDF-4F3F-B6A6-F6A2B7076659}" srcId="{D13616CB-3997-4234-BFD1-48E40C06C923}" destId="{888C30BC-24D9-45DC-8456-9C1F077A07B8}" srcOrd="0" destOrd="0" parTransId="{AC4A7ABE-D8B8-4047-900E-B1D672D558DE}" sibTransId="{7A090169-61C6-4779-8F7A-6288FC6F05DC}"/>
    <dgm:cxn modelId="{445883D5-A33B-41CD-B81B-2A1003A2EAB0}" type="presOf" srcId="{EBB7AE37-5129-4A91-958D-A75140E3FF4D}" destId="{1E3CCCD8-6B9B-4F6F-8D94-F3E03871A361}" srcOrd="0" destOrd="0" presId="urn:microsoft.com/office/officeart/2005/8/layout/hProcess9"/>
    <dgm:cxn modelId="{C430CAE6-ED71-4C0B-828E-6B99545E0455}" type="presOf" srcId="{888C30BC-24D9-45DC-8456-9C1F077A07B8}" destId="{9CE0903A-FC9B-4370-917B-5E968104E4EE}" srcOrd="0" destOrd="0" presId="urn:microsoft.com/office/officeart/2005/8/layout/hProcess9"/>
    <dgm:cxn modelId="{F806CF98-6FA6-491E-A34E-8CD84A5A743D}" type="presOf" srcId="{D13616CB-3997-4234-BFD1-48E40C06C923}" destId="{91F17F5F-D6BA-4279-9061-C3BF50FAB563}" srcOrd="0" destOrd="0" presId="urn:microsoft.com/office/officeart/2005/8/layout/hProcess9"/>
    <dgm:cxn modelId="{FCDEEA3C-0CB4-4DEE-B2DC-5F23C816A3C7}" type="presOf" srcId="{3788AA9E-7BFF-44A9-ACBF-9C1EE6B3798F}" destId="{923F4680-50BD-44C5-8C79-0CCF5EE4251D}" srcOrd="0" destOrd="0" presId="urn:microsoft.com/office/officeart/2005/8/layout/hProcess9"/>
    <dgm:cxn modelId="{9D87AA62-F8DE-4B7E-8A6C-A3CD8B86BB8B}" type="presParOf" srcId="{91F17F5F-D6BA-4279-9061-C3BF50FAB563}" destId="{3E2DAA22-BE73-44F5-A48B-C7E30C584A45}" srcOrd="0" destOrd="0" presId="urn:microsoft.com/office/officeart/2005/8/layout/hProcess9"/>
    <dgm:cxn modelId="{F1C87C36-D446-443B-AE6E-1AA89DD54E9B}" type="presParOf" srcId="{91F17F5F-D6BA-4279-9061-C3BF50FAB563}" destId="{B6C9EC2A-6536-4385-A707-2B3C5797F696}" srcOrd="1" destOrd="0" presId="urn:microsoft.com/office/officeart/2005/8/layout/hProcess9"/>
    <dgm:cxn modelId="{80FFB398-36EA-48BE-B1FF-288666F50365}" type="presParOf" srcId="{B6C9EC2A-6536-4385-A707-2B3C5797F696}" destId="{9CE0903A-FC9B-4370-917B-5E968104E4EE}" srcOrd="0" destOrd="0" presId="urn:microsoft.com/office/officeart/2005/8/layout/hProcess9"/>
    <dgm:cxn modelId="{46E64F06-CA03-42AC-B1FA-68DD243D75E2}" type="presParOf" srcId="{B6C9EC2A-6536-4385-A707-2B3C5797F696}" destId="{DEFA44B3-ED26-455C-ACB0-43E5FB248959}" srcOrd="1" destOrd="0" presId="urn:microsoft.com/office/officeart/2005/8/layout/hProcess9"/>
    <dgm:cxn modelId="{2EDAFD2C-7A28-4F34-BA0F-C49DECBBD240}" type="presParOf" srcId="{B6C9EC2A-6536-4385-A707-2B3C5797F696}" destId="{1E3CCCD8-6B9B-4F6F-8D94-F3E03871A361}" srcOrd="2" destOrd="0" presId="urn:microsoft.com/office/officeart/2005/8/layout/hProcess9"/>
    <dgm:cxn modelId="{9EF5E85B-8C87-4F40-B366-70834B6826EF}" type="presParOf" srcId="{B6C9EC2A-6536-4385-A707-2B3C5797F696}" destId="{5E17EB2B-E624-454B-B2AB-2CD78711CBE7}" srcOrd="3" destOrd="0" presId="urn:microsoft.com/office/officeart/2005/8/layout/hProcess9"/>
    <dgm:cxn modelId="{2FA03770-3411-4DD1-8FF8-35B622EEA000}" type="presParOf" srcId="{B6C9EC2A-6536-4385-A707-2B3C5797F696}" destId="{923F4680-50BD-44C5-8C79-0CCF5EE4251D}"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DAA22-BE73-44F5-A48B-C7E30C584A45}">
      <dsp:nvSpPr>
        <dsp:cNvPr id="0" name=""/>
        <dsp:cNvSpPr/>
      </dsp:nvSpPr>
      <dsp:spPr>
        <a:xfrm>
          <a:off x="2" y="0"/>
          <a:ext cx="8501444" cy="412188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E0903A-FC9B-4370-917B-5E968104E4EE}">
      <dsp:nvSpPr>
        <dsp:cNvPr id="0" name=""/>
        <dsp:cNvSpPr/>
      </dsp:nvSpPr>
      <dsp:spPr>
        <a:xfrm>
          <a:off x="7069" y="1146543"/>
          <a:ext cx="1509832" cy="1828797"/>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70C0"/>
              </a:solidFill>
            </a:rPr>
            <a:t>Post Proposed Rule</a:t>
          </a: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kern="1200" dirty="0">
            <a:solidFill>
              <a:srgbClr val="0070C0"/>
            </a:solidFill>
          </a:endParaRPr>
        </a:p>
      </dsp:txBody>
      <dsp:txXfrm>
        <a:off x="80773" y="1220247"/>
        <a:ext cx="1362424" cy="1681389"/>
      </dsp:txXfrm>
    </dsp:sp>
    <dsp:sp modelId="{1E3CCCD8-6B9B-4F6F-8D94-F3E03871A361}">
      <dsp:nvSpPr>
        <dsp:cNvPr id="0" name=""/>
        <dsp:cNvSpPr/>
      </dsp:nvSpPr>
      <dsp:spPr>
        <a:xfrm>
          <a:off x="1751439" y="1146543"/>
          <a:ext cx="1509832" cy="1828797"/>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70C0"/>
              </a:solidFill>
            </a:rPr>
            <a:t>Receive Public Comments</a:t>
          </a: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kern="1200" dirty="0">
            <a:solidFill>
              <a:srgbClr val="0070C0"/>
            </a:solidFill>
          </a:endParaRPr>
        </a:p>
      </dsp:txBody>
      <dsp:txXfrm>
        <a:off x="1825143" y="1220247"/>
        <a:ext cx="1362424" cy="1681389"/>
      </dsp:txXfrm>
    </dsp:sp>
    <dsp:sp modelId="{923F4680-50BD-44C5-8C79-0CCF5EE4251D}">
      <dsp:nvSpPr>
        <dsp:cNvPr id="0" name=""/>
        <dsp:cNvSpPr/>
      </dsp:nvSpPr>
      <dsp:spPr>
        <a:xfrm>
          <a:off x="3495808" y="1146543"/>
          <a:ext cx="1509832" cy="1828797"/>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70C0"/>
              </a:solidFill>
            </a:rPr>
            <a:t>Sort &amp; Review Comments</a:t>
          </a: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dsp:txBody>
      <dsp:txXfrm>
        <a:off x="3569512" y="1220247"/>
        <a:ext cx="1362424" cy="1681389"/>
      </dsp:txXfrm>
    </dsp:sp>
    <dsp:sp modelId="{C9D2E7F6-2EC6-4209-94FA-DDB6CF86D368}">
      <dsp:nvSpPr>
        <dsp:cNvPr id="0" name=""/>
        <dsp:cNvSpPr/>
      </dsp:nvSpPr>
      <dsp:spPr>
        <a:xfrm>
          <a:off x="5240177" y="1146543"/>
          <a:ext cx="1509832" cy="1828797"/>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70C0"/>
              </a:solidFill>
            </a:rPr>
            <a:t>Brief Leadership &amp; Get Decisions</a:t>
          </a: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kern="1200" dirty="0">
            <a:solidFill>
              <a:srgbClr val="0070C0"/>
            </a:solidFill>
          </a:endParaRPr>
        </a:p>
      </dsp:txBody>
      <dsp:txXfrm>
        <a:off x="5313881" y="1220247"/>
        <a:ext cx="1362424" cy="1681389"/>
      </dsp:txXfrm>
    </dsp:sp>
    <dsp:sp modelId="{76A76FD7-8B51-4648-821E-13A12F7E4651}">
      <dsp:nvSpPr>
        <dsp:cNvPr id="0" name=""/>
        <dsp:cNvSpPr/>
      </dsp:nvSpPr>
      <dsp:spPr>
        <a:xfrm>
          <a:off x="6984546" y="1146543"/>
          <a:ext cx="1509832" cy="1828797"/>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70C0"/>
              </a:solidFill>
            </a:rPr>
            <a:t>Write &amp; Publish Final Rule</a:t>
          </a: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kern="1200" dirty="0">
            <a:solidFill>
              <a:srgbClr val="0070C0"/>
            </a:solidFill>
          </a:endParaRPr>
        </a:p>
      </dsp:txBody>
      <dsp:txXfrm>
        <a:off x="7058250" y="1220247"/>
        <a:ext cx="1362424" cy="1681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DAA22-BE73-44F5-A48B-C7E30C584A45}">
      <dsp:nvSpPr>
        <dsp:cNvPr id="0" name=""/>
        <dsp:cNvSpPr/>
      </dsp:nvSpPr>
      <dsp:spPr>
        <a:xfrm>
          <a:off x="2" y="0"/>
          <a:ext cx="8501444" cy="412188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E0903A-FC9B-4370-917B-5E968104E4EE}">
      <dsp:nvSpPr>
        <dsp:cNvPr id="0" name=""/>
        <dsp:cNvSpPr/>
      </dsp:nvSpPr>
      <dsp:spPr>
        <a:xfrm>
          <a:off x="162438" y="1146543"/>
          <a:ext cx="2526548" cy="1828797"/>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70C0"/>
              </a:solidFill>
            </a:rPr>
            <a:t>Use Proposed Rule Text to Train Topic Model</a:t>
          </a: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kern="1200" dirty="0">
            <a:solidFill>
              <a:srgbClr val="0070C0"/>
            </a:solidFill>
          </a:endParaRPr>
        </a:p>
      </dsp:txBody>
      <dsp:txXfrm>
        <a:off x="251713" y="1235818"/>
        <a:ext cx="2347998" cy="1650247"/>
      </dsp:txXfrm>
    </dsp:sp>
    <dsp:sp modelId="{1E3CCCD8-6B9B-4F6F-8D94-F3E03871A361}">
      <dsp:nvSpPr>
        <dsp:cNvPr id="0" name=""/>
        <dsp:cNvSpPr/>
      </dsp:nvSpPr>
      <dsp:spPr>
        <a:xfrm>
          <a:off x="2987450" y="1146543"/>
          <a:ext cx="2526548" cy="1828797"/>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70C0"/>
              </a:solidFill>
            </a:rPr>
            <a:t>Automate the Conversion of Comments into Machine Readable Text</a:t>
          </a: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kern="1200" dirty="0">
            <a:solidFill>
              <a:srgbClr val="0070C0"/>
            </a:solidFill>
          </a:endParaRPr>
        </a:p>
      </dsp:txBody>
      <dsp:txXfrm>
        <a:off x="3076725" y="1235818"/>
        <a:ext cx="2347998" cy="1650247"/>
      </dsp:txXfrm>
    </dsp:sp>
    <dsp:sp modelId="{923F4680-50BD-44C5-8C79-0CCF5EE4251D}">
      <dsp:nvSpPr>
        <dsp:cNvPr id="0" name=""/>
        <dsp:cNvSpPr/>
      </dsp:nvSpPr>
      <dsp:spPr>
        <a:xfrm>
          <a:off x="5812462" y="1146543"/>
          <a:ext cx="2526548" cy="1828797"/>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70C0"/>
              </a:solidFill>
            </a:rPr>
            <a:t>Use Topic Model to Classify Public Comments by Proposed Rule Section</a:t>
          </a: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dsp:txBody>
      <dsp:txXfrm>
        <a:off x="5901737" y="1235818"/>
        <a:ext cx="2347998" cy="165024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260F5C-4933-40F6-B836-DB78538AE03B}" type="datetimeFigureOut">
              <a:rPr lang="en-US" smtClean="0"/>
              <a:t>10/10/2018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74BE41-EBD8-480E-B3D0-66EAD6969576}" type="slidenum">
              <a:rPr lang="en-US" smtClean="0"/>
              <a:t>‹#›</a:t>
            </a:fld>
            <a:endParaRPr lang="en-US"/>
          </a:p>
        </p:txBody>
      </p:sp>
    </p:spTree>
    <p:extLst>
      <p:ext uri="{BB962C8B-B14F-4D97-AF65-F5344CB8AC3E}">
        <p14:creationId xmlns:p14="http://schemas.microsoft.com/office/powerpoint/2010/main" val="2712128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my name is Arthur Pignotti. I’m a health insurance specialist at the Centers for Medicare and Medicaid Services or CMS, working on Medicare Part C and D plan payment policy. My project was to create a process for classifying and analyzing public comments to proposed rules.</a:t>
            </a:r>
            <a:endParaRPr lang="en-US" dirty="0"/>
          </a:p>
        </p:txBody>
      </p:sp>
      <p:sp>
        <p:nvSpPr>
          <p:cNvPr id="4" name="Slide Number Placeholder 3"/>
          <p:cNvSpPr>
            <a:spLocks noGrp="1"/>
          </p:cNvSpPr>
          <p:nvPr>
            <p:ph type="sldNum" sz="quarter" idx="10"/>
          </p:nvPr>
        </p:nvSpPr>
        <p:spPr/>
        <p:txBody>
          <a:bodyPr/>
          <a:lstStyle/>
          <a:p>
            <a:fld id="{29AF7083-2C8B-4AFF-97C8-D4FF40DA43CF}" type="slidenum">
              <a:rPr lang="en-US" smtClean="0"/>
              <a:t>1</a:t>
            </a:fld>
            <a:endParaRPr lang="en-US" dirty="0"/>
          </a:p>
        </p:txBody>
      </p:sp>
    </p:spTree>
    <p:extLst>
      <p:ext uri="{BB962C8B-B14F-4D97-AF65-F5344CB8AC3E}">
        <p14:creationId xmlns:p14="http://schemas.microsoft.com/office/powerpoint/2010/main" val="1581417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I’m going to provide some background on the comment review process. For those of you who live and breathe this process, just indulge me for a minute before deciding to fall asleep. First, a proposed rule is posted to regulations.gov. Then, for a specified amount of time, the public can post comments to the proposed rule. These comments can be anything from a one-sentence statement to a 100-plus page document. After the comment period is over, subject matter experts or SMEs sort, review and analyze the comments. Then they brief leadership and get policy decisions. With these decisions, they write and publish the final rule. That does not sound too bad, right? Well, the issue for many of us at CMS is that many of these documents are related to payment and so are bound to payment cycles and timelines. So, in many cases we have as few as 30 days from the end of the comment period to publishing the final rule.</a:t>
            </a:r>
            <a:endParaRPr lang="en-US" dirty="0"/>
          </a:p>
        </p:txBody>
      </p:sp>
      <p:sp>
        <p:nvSpPr>
          <p:cNvPr id="4" name="Slide Number Placeholder 3"/>
          <p:cNvSpPr>
            <a:spLocks noGrp="1"/>
          </p:cNvSpPr>
          <p:nvPr>
            <p:ph type="sldNum" sz="quarter" idx="10"/>
          </p:nvPr>
        </p:nvSpPr>
        <p:spPr/>
        <p:txBody>
          <a:bodyPr/>
          <a:lstStyle/>
          <a:p>
            <a:fld id="{5E74BE41-EBD8-480E-B3D0-66EAD6969576}" type="slidenum">
              <a:rPr lang="en-US" smtClean="0"/>
              <a:t>2</a:t>
            </a:fld>
            <a:endParaRPr lang="en-US"/>
          </a:p>
        </p:txBody>
      </p:sp>
    </p:spTree>
    <p:extLst>
      <p:ext uri="{BB962C8B-B14F-4D97-AF65-F5344CB8AC3E}">
        <p14:creationId xmlns:p14="http://schemas.microsoft.com/office/powerpoint/2010/main" val="3117752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are the needs of the stakeholders in this process? In a nutshell, they need the tedious tasks automated so they can spend more time on the complex tasks like analyzing, briefing, and writing. To do this, we need to reduce the amount of time used sorting, converting and reading thousands of pages of comments. Then SMEs can brief leadership sooner, which will help maintain tight schedules and allow for more time to further analyze tougher issues.</a:t>
            </a:r>
            <a:endParaRPr lang="en-US" dirty="0"/>
          </a:p>
        </p:txBody>
      </p:sp>
      <p:sp>
        <p:nvSpPr>
          <p:cNvPr id="4" name="Slide Number Placeholder 3"/>
          <p:cNvSpPr>
            <a:spLocks noGrp="1"/>
          </p:cNvSpPr>
          <p:nvPr>
            <p:ph type="sldNum" sz="quarter" idx="10"/>
          </p:nvPr>
        </p:nvSpPr>
        <p:spPr/>
        <p:txBody>
          <a:bodyPr/>
          <a:lstStyle/>
          <a:p>
            <a:fld id="{5E74BE41-EBD8-480E-B3D0-66EAD6969576}" type="slidenum">
              <a:rPr lang="en-US" smtClean="0"/>
              <a:t>3</a:t>
            </a:fld>
            <a:endParaRPr lang="en-US"/>
          </a:p>
        </p:txBody>
      </p:sp>
    </p:spTree>
    <p:extLst>
      <p:ext uri="{BB962C8B-B14F-4D97-AF65-F5344CB8AC3E}">
        <p14:creationId xmlns:p14="http://schemas.microsoft.com/office/powerpoint/2010/main" val="340152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solution to these problems is creating a topic modeling process to automate tedious tasks like classifying and converting comments. The first step in this process is to use the text from the proposed rule to train a topic model. Next, a program automates the conversion of comments into machine readable text that the topic model can use. Then the model classifies comments by assigning them match probabilities for each section of the proposed rule.</a:t>
            </a:r>
            <a:endParaRPr lang="en-US" dirty="0"/>
          </a:p>
        </p:txBody>
      </p:sp>
      <p:sp>
        <p:nvSpPr>
          <p:cNvPr id="4" name="Slide Number Placeholder 3"/>
          <p:cNvSpPr>
            <a:spLocks noGrp="1"/>
          </p:cNvSpPr>
          <p:nvPr>
            <p:ph type="sldNum" sz="quarter" idx="10"/>
          </p:nvPr>
        </p:nvSpPr>
        <p:spPr/>
        <p:txBody>
          <a:bodyPr/>
          <a:lstStyle/>
          <a:p>
            <a:fld id="{5E74BE41-EBD8-480E-B3D0-66EAD6969576}" type="slidenum">
              <a:rPr lang="en-US" smtClean="0"/>
              <a:t>4</a:t>
            </a:fld>
            <a:endParaRPr lang="en-US"/>
          </a:p>
        </p:txBody>
      </p:sp>
    </p:spTree>
    <p:extLst>
      <p:ext uri="{BB962C8B-B14F-4D97-AF65-F5344CB8AC3E}">
        <p14:creationId xmlns:p14="http://schemas.microsoft.com/office/powerpoint/2010/main" val="2138002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take a quick step back. What is a topic model? A topic modeling algorithm basically builds a model by grouping significant, correlated words together into topics. If that did not make sense, here is a concrete example on the left. Say we have a section about ESRD rates. In the section, words like ESRD and dialysis appear often and uniquely since other sections will most likely not use these words. Therefore, among the topics that the model creates, there should be one where these words are heavily weighted. The graphic on the right illustrates the comment classification process. Imagine that this is a comment and each color represents a topic. The model searches the comment for instances of terms from different topics. Each time a word from a topic appears, the probability that the comment matches that topic increases until we have final </a:t>
            </a:r>
            <a:r>
              <a:rPr lang="en-US" baseline="0" dirty="0" smtClean="0"/>
              <a:t>probability </a:t>
            </a:r>
            <a:r>
              <a:rPr lang="en-US" baseline="0" dirty="0" smtClean="0"/>
              <a:t>scores.</a:t>
            </a:r>
            <a:endParaRPr lang="en-US" dirty="0" smtClean="0"/>
          </a:p>
        </p:txBody>
      </p:sp>
      <p:sp>
        <p:nvSpPr>
          <p:cNvPr id="4" name="Slide Number Placeholder 3"/>
          <p:cNvSpPr>
            <a:spLocks noGrp="1"/>
          </p:cNvSpPr>
          <p:nvPr>
            <p:ph type="sldNum" sz="quarter" idx="10"/>
          </p:nvPr>
        </p:nvSpPr>
        <p:spPr/>
        <p:txBody>
          <a:bodyPr/>
          <a:lstStyle/>
          <a:p>
            <a:fld id="{5E74BE41-EBD8-480E-B3D0-66EAD6969576}" type="slidenum">
              <a:rPr lang="en-US" smtClean="0"/>
              <a:t>5</a:t>
            </a:fld>
            <a:endParaRPr lang="en-US"/>
          </a:p>
        </p:txBody>
      </p:sp>
    </p:spTree>
    <p:extLst>
      <p:ext uri="{BB962C8B-B14F-4D97-AF65-F5344CB8AC3E}">
        <p14:creationId xmlns:p14="http://schemas.microsoft.com/office/powerpoint/2010/main" val="2877650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the output</a:t>
            </a:r>
            <a:r>
              <a:rPr lang="en-US" baseline="0" dirty="0" smtClean="0"/>
              <a:t> that SMEs would receive. It has the comment ID, the text from the comment, a link to the comment and a column for each section of the proposed rule with scores that represent the probability that the comment discusses a section. If the model is working well, </a:t>
            </a:r>
            <a:r>
              <a:rPr lang="en-US" baseline="0" dirty="0" smtClean="0"/>
              <a:t>most </a:t>
            </a:r>
            <a:r>
              <a:rPr lang="en-US" baseline="0" dirty="0" smtClean="0"/>
              <a:t>scores </a:t>
            </a:r>
            <a:r>
              <a:rPr lang="en-US" baseline="0" dirty="0" smtClean="0"/>
              <a:t>should be </a:t>
            </a:r>
            <a:r>
              <a:rPr lang="en-US" baseline="0" dirty="0" smtClean="0"/>
              <a:t>either near 0 or 100%. Now, SMEs can sort the document by their section’s results and work their way through the list in order of relevance.</a:t>
            </a:r>
            <a:endParaRPr lang="en-US" dirty="0"/>
          </a:p>
        </p:txBody>
      </p:sp>
      <p:sp>
        <p:nvSpPr>
          <p:cNvPr id="4" name="Slide Number Placeholder 3"/>
          <p:cNvSpPr>
            <a:spLocks noGrp="1"/>
          </p:cNvSpPr>
          <p:nvPr>
            <p:ph type="sldNum" sz="quarter" idx="10"/>
          </p:nvPr>
        </p:nvSpPr>
        <p:spPr/>
        <p:txBody>
          <a:bodyPr/>
          <a:lstStyle/>
          <a:p>
            <a:fld id="{5E74BE41-EBD8-480E-B3D0-66EAD6969576}" type="slidenum">
              <a:rPr lang="en-US" smtClean="0"/>
              <a:t>6</a:t>
            </a:fld>
            <a:endParaRPr lang="en-US"/>
          </a:p>
        </p:txBody>
      </p:sp>
    </p:spTree>
    <p:extLst>
      <p:ext uri="{BB962C8B-B14F-4D97-AF65-F5344CB8AC3E}">
        <p14:creationId xmlns:p14="http://schemas.microsoft.com/office/powerpoint/2010/main" val="192009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process creates a number of</a:t>
            </a:r>
            <a:r>
              <a:rPr lang="en-US" dirty="0" smtClean="0"/>
              <a:t> benefits for stakeholders</a:t>
            </a:r>
            <a:r>
              <a:rPr lang="en-US" baseline="0" dirty="0" smtClean="0"/>
              <a:t>. The process automates tedious tasks so we can allocate more time to important tasks. The time savings of the classification process will allow SMEs to brief sooner, meaning earlier decisions and maintenance of tight deadlines. Quicker decisions will allow for more time to do in-depth analyses on tougher decision points. A feature that I have not mentioned yet, which is </a:t>
            </a:r>
            <a:r>
              <a:rPr lang="en-US" baseline="0" dirty="0" smtClean="0"/>
              <a:t>a also </a:t>
            </a:r>
            <a:r>
              <a:rPr lang="en-US" baseline="0" dirty="0" smtClean="0"/>
              <a:t>benefit, is we can identify write-in campaigns and duplicate submissions, which can, at times, consolidate hundreds of comments. </a:t>
            </a:r>
            <a:endParaRPr lang="en-US" dirty="0"/>
          </a:p>
        </p:txBody>
      </p:sp>
      <p:sp>
        <p:nvSpPr>
          <p:cNvPr id="4" name="Slide Number Placeholder 3"/>
          <p:cNvSpPr>
            <a:spLocks noGrp="1"/>
          </p:cNvSpPr>
          <p:nvPr>
            <p:ph type="sldNum" sz="quarter" idx="10"/>
          </p:nvPr>
        </p:nvSpPr>
        <p:spPr/>
        <p:txBody>
          <a:bodyPr/>
          <a:lstStyle/>
          <a:p>
            <a:fld id="{5E74BE41-EBD8-480E-B3D0-66EAD6969576}" type="slidenum">
              <a:rPr lang="en-US" smtClean="0"/>
              <a:t>7</a:t>
            </a:fld>
            <a:endParaRPr lang="en-US"/>
          </a:p>
        </p:txBody>
      </p:sp>
    </p:spTree>
    <p:extLst>
      <p:ext uri="{BB962C8B-B14F-4D97-AF65-F5344CB8AC3E}">
        <p14:creationId xmlns:p14="http://schemas.microsoft.com/office/powerpoint/2010/main" val="1947331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next steps. I need to test the accuracy of my test models. I have eyeballed accuracy, </a:t>
            </a:r>
            <a:r>
              <a:rPr lang="en-US" baseline="0" dirty="0" smtClean="0"/>
              <a:t>but </a:t>
            </a:r>
            <a:r>
              <a:rPr lang="en-US" baseline="0" dirty="0" smtClean="0"/>
              <a:t>have not systematically calculated an overall accuracy score. </a:t>
            </a:r>
            <a:r>
              <a:rPr lang="en-US" baseline="0" dirty="0" smtClean="0"/>
              <a:t>I’m also </a:t>
            </a:r>
            <a:r>
              <a:rPr lang="en-US" baseline="0" dirty="0" smtClean="0"/>
              <a:t>working on </a:t>
            </a:r>
            <a:r>
              <a:rPr lang="en-US" baseline="0" dirty="0" smtClean="0"/>
              <a:t>a way </a:t>
            </a:r>
            <a:r>
              <a:rPr lang="en-US" baseline="0" dirty="0" smtClean="0"/>
              <a:t>to </a:t>
            </a:r>
            <a:r>
              <a:rPr lang="en-US" baseline="0" dirty="0" smtClean="0"/>
              <a:t>use </a:t>
            </a:r>
            <a:r>
              <a:rPr lang="en-US" baseline="0" dirty="0" smtClean="0"/>
              <a:t>SME’s input to edit term weights in the </a:t>
            </a:r>
            <a:r>
              <a:rPr lang="en-US" baseline="0" dirty="0" smtClean="0"/>
              <a:t>model to </a:t>
            </a:r>
            <a:r>
              <a:rPr lang="en-US" baseline="0" dirty="0" smtClean="0"/>
              <a:t>strengthen </a:t>
            </a:r>
            <a:r>
              <a:rPr lang="en-US" baseline="0" dirty="0" smtClean="0"/>
              <a:t>its robustness. </a:t>
            </a:r>
            <a:r>
              <a:rPr lang="en-US" baseline="0" dirty="0" smtClean="0"/>
              <a:t>Finally, the outputs from this process can be used as inputs of other types of analysis, ranging from simple comment count estimates by topic to complex sentiment analysis of industry reactions to particular sections</a:t>
            </a:r>
            <a:r>
              <a:rPr lang="en-US" baseline="0" dirty="0" smtClean="0"/>
              <a:t>. Now, if some of that sounded like gobbledygook feel free to stop by my board later today to ask questions.</a:t>
            </a:r>
            <a:endParaRPr lang="en-US" dirty="0"/>
          </a:p>
        </p:txBody>
      </p:sp>
      <p:sp>
        <p:nvSpPr>
          <p:cNvPr id="4" name="Slide Number Placeholder 3"/>
          <p:cNvSpPr>
            <a:spLocks noGrp="1"/>
          </p:cNvSpPr>
          <p:nvPr>
            <p:ph type="sldNum" sz="quarter" idx="10"/>
          </p:nvPr>
        </p:nvSpPr>
        <p:spPr/>
        <p:txBody>
          <a:bodyPr/>
          <a:lstStyle/>
          <a:p>
            <a:fld id="{5E74BE41-EBD8-480E-B3D0-66EAD6969576}" type="slidenum">
              <a:rPr lang="en-US" smtClean="0"/>
              <a:t>8</a:t>
            </a:fld>
            <a:endParaRPr lang="en-US"/>
          </a:p>
        </p:txBody>
      </p:sp>
    </p:spTree>
    <p:extLst>
      <p:ext uri="{BB962C8B-B14F-4D97-AF65-F5344CB8AC3E}">
        <p14:creationId xmlns:p14="http://schemas.microsoft.com/office/powerpoint/2010/main" val="215837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0831EC1-373F-44C0-81A1-6AA76726827E}"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3936100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831EC1-373F-44C0-81A1-6AA76726827E}"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89899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831EC1-373F-44C0-81A1-6AA76726827E}"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1010225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CMS title5">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967" t="1177" r="-182" b="3456"/>
          <a:stretch/>
        </p:blipFill>
        <p:spPr>
          <a:xfrm>
            <a:off x="1" y="2438400"/>
            <a:ext cx="2245895" cy="1828800"/>
          </a:xfrm>
          <a:prstGeom prst="rect">
            <a:avLst/>
          </a:prstGeom>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191000"/>
            <a:ext cx="32766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595"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7595" y="228600"/>
            <a:ext cx="2652325" cy="914400"/>
          </a:xfrm>
          <a:prstGeom prst="rect">
            <a:avLst/>
          </a:prstGeom>
        </p:spPr>
      </p:pic>
      <p:pic>
        <p:nvPicPr>
          <p:cNvPr id="10" name="Picture 6" descr="medicalSM.jpg"/>
          <p:cNvPicPr>
            <a:picLocks noChangeAspect="1"/>
          </p:cNvPicPr>
          <p:nvPr userDrawn="1"/>
        </p:nvPicPr>
        <p:blipFill>
          <a:blip r:embed="rId4" cstate="print"/>
          <a:srcRect/>
          <a:stretch>
            <a:fillRect/>
          </a:stretch>
        </p:blipFill>
        <p:spPr bwMode="auto">
          <a:xfrm>
            <a:off x="2667000" y="2438400"/>
            <a:ext cx="2539707" cy="1828800"/>
          </a:xfrm>
          <a:prstGeom prst="rect">
            <a:avLst/>
          </a:prstGeom>
          <a:noFill/>
          <a:ln w="9525">
            <a:noFill/>
            <a:miter lim="800000"/>
            <a:headEnd/>
            <a:tailEnd/>
          </a:ln>
        </p:spPr>
      </p:pic>
      <p:pic>
        <p:nvPicPr>
          <p:cNvPr id="16" name="Picture 7" descr="prescription.jpg"/>
          <p:cNvPicPr>
            <a:picLocks noChangeAspect="1"/>
          </p:cNvPicPr>
          <p:nvPr userDrawn="1"/>
        </p:nvPicPr>
        <p:blipFill>
          <a:blip r:embed="rId5" cstate="print"/>
          <a:srcRect/>
          <a:stretch>
            <a:fillRect/>
          </a:stretch>
        </p:blipFill>
        <p:spPr bwMode="auto">
          <a:xfrm>
            <a:off x="1371600" y="4495800"/>
            <a:ext cx="2253343" cy="1752600"/>
          </a:xfrm>
          <a:prstGeom prst="rect">
            <a:avLst/>
          </a:prstGeom>
          <a:noFill/>
          <a:ln w="9525">
            <a:noFill/>
            <a:miter lim="800000"/>
            <a:headEnd/>
            <a:tailEnd/>
          </a:ln>
        </p:spPr>
      </p:pic>
      <p:cxnSp>
        <p:nvCxnSpPr>
          <p:cNvPr id="18" name="Straight Connector 17"/>
          <p:cNvCxnSpPr/>
          <p:nvPr userDrawn="1"/>
        </p:nvCxnSpPr>
        <p:spPr>
          <a:xfrm>
            <a:off x="0" y="2438400"/>
            <a:ext cx="9144000" cy="0"/>
          </a:xfrm>
          <a:prstGeom prst="line">
            <a:avLst/>
          </a:prstGeom>
          <a:ln w="5715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24515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CMS content2">
    <p:spTree>
      <p:nvGrpSpPr>
        <p:cNvPr id="1" name=""/>
        <p:cNvGrpSpPr/>
        <p:nvPr/>
      </p:nvGrpSpPr>
      <p:grpSpPr>
        <a:xfrm>
          <a:off x="0" y="0"/>
          <a:ext cx="0" cy="0"/>
          <a:chOff x="0" y="0"/>
          <a:chExt cx="0" cy="0"/>
        </a:xfrm>
      </p:grpSpPr>
      <p:sp>
        <p:nvSpPr>
          <p:cNvPr id="6" name="Content Placeholder 2"/>
          <p:cNvSpPr>
            <a:spLocks noGrp="1"/>
          </p:cNvSpPr>
          <p:nvPr>
            <p:ph idx="1"/>
          </p:nvPr>
        </p:nvSpPr>
        <p:spPr>
          <a:xfrm>
            <a:off x="228600" y="1673352"/>
            <a:ext cx="8668512" cy="42973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8"/>
          <p:cNvSpPr>
            <a:spLocks noGrp="1"/>
          </p:cNvSpPr>
          <p:nvPr>
            <p:ph type="title"/>
          </p:nvPr>
        </p:nvSpPr>
        <p:spPr>
          <a:xfrm>
            <a:off x="0" y="0"/>
            <a:ext cx="9144000" cy="141732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algn="ctr">
              <a:defRPr sz="4200" b="1">
                <a:solidFill>
                  <a:srgbClr val="084A9C"/>
                </a:solidFill>
                <a:latin typeface="+mn-lt"/>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4657" y="6143382"/>
            <a:ext cx="1582743" cy="638418"/>
          </a:xfrm>
          <a:prstGeom prst="rect">
            <a:avLst/>
          </a:prstGeom>
        </p:spPr>
      </p:pic>
      <p:sp>
        <p:nvSpPr>
          <p:cNvPr id="5" name="TextBox 4"/>
          <p:cNvSpPr txBox="1"/>
          <p:nvPr userDrawn="1"/>
        </p:nvSpPr>
        <p:spPr>
          <a:xfrm>
            <a:off x="2286000" y="6096000"/>
            <a:ext cx="4572000" cy="830997"/>
          </a:xfrm>
          <a:prstGeom prst="rect">
            <a:avLst/>
          </a:prstGeom>
          <a:noFill/>
        </p:spPr>
        <p:txBody>
          <a:bodyPr wrap="square" rtlCol="0">
            <a:spAutoFit/>
          </a:bodyPr>
          <a:lstStyle/>
          <a:p>
            <a:pPr algn="ctr"/>
            <a:r>
              <a:rPr lang="en-US" sz="800" b="1" i="0" kern="1200" dirty="0" smtClean="0">
                <a:solidFill>
                  <a:srgbClr val="084A9C"/>
                </a:solidFill>
                <a:latin typeface="+mn-lt"/>
                <a:ea typeface="+mn-ea"/>
                <a:cs typeface="+mn-cs"/>
              </a:rPr>
              <a:t>INFORMATION NOT RELEASABLE TO THE PUBLIC UNLESS AUTHORIZED BY LAW:</a:t>
            </a:r>
            <a:endParaRPr lang="en-US" sz="800" i="0" kern="1200" dirty="0" smtClean="0">
              <a:solidFill>
                <a:srgbClr val="084A9C"/>
              </a:solidFill>
              <a:latin typeface="+mn-lt"/>
              <a:ea typeface="+mn-ea"/>
              <a:cs typeface="+mn-cs"/>
            </a:endParaRPr>
          </a:p>
          <a:p>
            <a:pPr algn="ctr"/>
            <a:r>
              <a:rPr lang="en-US" sz="800" kern="1200" dirty="0" smtClean="0">
                <a:solidFill>
                  <a:srgbClr val="084A9C"/>
                </a:solidFill>
                <a:latin typeface="+mn-lt"/>
                <a:ea typeface="+mn-ea"/>
                <a:cs typeface="+mn-cs"/>
              </a:rPr>
              <a:t> </a:t>
            </a:r>
          </a:p>
          <a:p>
            <a:r>
              <a:rPr lang="en-US" sz="800" kern="1200" dirty="0" smtClean="0">
                <a:solidFill>
                  <a:srgbClr val="084A9C"/>
                </a:solidFill>
                <a:latin typeface="+mn-lt"/>
                <a:ea typeface="+mn-ea"/>
                <a:cs typeface="+mn-cs"/>
              </a:rPr>
              <a:t>This information has not been publicly disclosed and may be privileged and confidential.  It is for internal government use only and must not be disseminated, distributed, or copied to persons not authorized to receive the information.  Unauthorized disclosure may result in prosecution to the full extent of the law.</a:t>
            </a:r>
          </a:p>
          <a:p>
            <a:endParaRPr lang="en-US" sz="800" dirty="0">
              <a:latin typeface="+mn-lt"/>
            </a:endParaRPr>
          </a:p>
        </p:txBody>
      </p:sp>
      <p:sp>
        <p:nvSpPr>
          <p:cNvPr id="8" name="TextBox 7"/>
          <p:cNvSpPr txBox="1"/>
          <p:nvPr userDrawn="1"/>
        </p:nvSpPr>
        <p:spPr>
          <a:xfrm>
            <a:off x="8229600" y="6248400"/>
            <a:ext cx="457200" cy="307777"/>
          </a:xfrm>
          <a:prstGeom prst="rect">
            <a:avLst/>
          </a:prstGeom>
          <a:noFill/>
        </p:spPr>
        <p:txBody>
          <a:bodyPr wrap="square" rtlCol="0">
            <a:spAutoFit/>
          </a:bodyPr>
          <a:lstStyle/>
          <a:p>
            <a:pPr algn="ctr"/>
            <a:fld id="{A5966512-E2FD-4E44-8B8D-DE47019CC03E}" type="slidenum">
              <a:rPr lang="en-US" sz="1400" smtClean="0">
                <a:solidFill>
                  <a:srgbClr val="084A9C"/>
                </a:solidFill>
              </a:rPr>
              <a:pPr algn="ctr"/>
              <a:t>‹#›</a:t>
            </a:fld>
            <a:endParaRPr lang="en-US" sz="1400" dirty="0">
              <a:solidFill>
                <a:srgbClr val="084A9C"/>
              </a:solidFill>
            </a:endParaRPr>
          </a:p>
        </p:txBody>
      </p:sp>
    </p:spTree>
    <p:extLst>
      <p:ext uri="{BB962C8B-B14F-4D97-AF65-F5344CB8AC3E}">
        <p14:creationId xmlns:p14="http://schemas.microsoft.com/office/powerpoint/2010/main" val="1324873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831EC1-373F-44C0-81A1-6AA76726827E}"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3319614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831EC1-373F-44C0-81A1-6AA76726827E}"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564134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0831EC1-373F-44C0-81A1-6AA76726827E}" type="datetimeFigureOut">
              <a:rPr lang="en-US" smtClean="0"/>
              <a:t>10/10/2018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425371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0831EC1-373F-44C0-81A1-6AA76726827E}" type="datetimeFigureOut">
              <a:rPr lang="en-US" smtClean="0"/>
              <a:t>10/10/2018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233399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831EC1-373F-44C0-81A1-6AA76726827E}" type="datetimeFigureOut">
              <a:rPr lang="en-US" smtClean="0"/>
              <a:t>10/10/2018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653261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831EC1-373F-44C0-81A1-6AA76726827E}" type="datetimeFigureOut">
              <a:rPr lang="en-US" smtClean="0"/>
              <a:t>10/10/2018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258042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831EC1-373F-44C0-81A1-6AA76726827E}" type="datetimeFigureOut">
              <a:rPr lang="en-US" smtClean="0"/>
              <a:t>10/10/2018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3817557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831EC1-373F-44C0-81A1-6AA76726827E}" type="datetimeFigureOut">
              <a:rPr lang="en-US" smtClean="0"/>
              <a:t>10/10/2018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3181426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831EC1-373F-44C0-81A1-6AA76726827E}" type="datetimeFigureOut">
              <a:rPr lang="en-US" smtClean="0"/>
              <a:t>10/10/2018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7ED4C-7E20-4122-8B02-6E1BBF1F77D6}" type="slidenum">
              <a:rPr lang="en-US" smtClean="0"/>
              <a:t>‹#›</a:t>
            </a:fld>
            <a:endParaRPr lang="en-US"/>
          </a:p>
        </p:txBody>
      </p:sp>
    </p:spTree>
    <p:extLst>
      <p:ext uri="{BB962C8B-B14F-4D97-AF65-F5344CB8AC3E}">
        <p14:creationId xmlns:p14="http://schemas.microsoft.com/office/powerpoint/2010/main" val="1360837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11" Type="http://schemas.openxmlformats.org/officeDocument/2006/relationships/image" Target="../media/image9.png"/><Relationship Id="rId5" Type="http://schemas.openxmlformats.org/officeDocument/2006/relationships/diagramQuickStyle" Target="../diagrams/quickStyle1.xml"/><Relationship Id="rId10" Type="http://schemas.openxmlformats.org/officeDocument/2006/relationships/image" Target="../media/image8.png"/><Relationship Id="rId4" Type="http://schemas.openxmlformats.org/officeDocument/2006/relationships/diagramLayout" Target="../diagrams/layout1.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6.png"/><Relationship Id="rId4" Type="http://schemas.openxmlformats.org/officeDocument/2006/relationships/diagramLayout" Target="../diagrams/layout2.xml"/><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solidFill>
                  <a:srgbClr val="084A9C"/>
                </a:solidFill>
                <a:latin typeface="+mn-lt"/>
              </a:rPr>
              <a:t>Classification and </a:t>
            </a:r>
            <a:r>
              <a:rPr lang="en-US" b="1" dirty="0" smtClean="0">
                <a:solidFill>
                  <a:srgbClr val="084A9C"/>
                </a:solidFill>
                <a:latin typeface="+mn-lt"/>
              </a:rPr>
              <a:t>Text </a:t>
            </a:r>
            <a:r>
              <a:rPr lang="en-US" b="1" dirty="0">
                <a:solidFill>
                  <a:srgbClr val="084A9C"/>
                </a:solidFill>
                <a:latin typeface="+mn-lt"/>
              </a:rPr>
              <a:t>Analysis of </a:t>
            </a:r>
            <a:r>
              <a:rPr lang="en-US" b="1" dirty="0" smtClean="0">
                <a:solidFill>
                  <a:srgbClr val="084A9C"/>
                </a:solidFill>
                <a:latin typeface="+mn-lt"/>
              </a:rPr>
              <a:t>Public Comments to Proposed Rules</a:t>
            </a:r>
            <a:endParaRPr lang="en-US" b="1" dirty="0">
              <a:solidFill>
                <a:srgbClr val="084A9C"/>
              </a:solidFill>
              <a:latin typeface="+mn-lt"/>
            </a:endParaRPr>
          </a:p>
        </p:txBody>
      </p:sp>
      <p:sp>
        <p:nvSpPr>
          <p:cNvPr id="3" name="Text Placeholder 2"/>
          <p:cNvSpPr>
            <a:spLocks noGrp="1"/>
          </p:cNvSpPr>
          <p:nvPr>
            <p:ph type="body" sz="quarter" idx="10"/>
          </p:nvPr>
        </p:nvSpPr>
        <p:spPr>
          <a:xfrm>
            <a:off x="5430643" y="3047999"/>
            <a:ext cx="3408557" cy="2449551"/>
          </a:xfrm>
        </p:spPr>
        <p:txBody>
          <a:bodyPr>
            <a:normAutofit/>
          </a:bodyPr>
          <a:lstStyle/>
          <a:p>
            <a:r>
              <a:rPr lang="en-US" sz="2000" dirty="0" smtClean="0"/>
              <a:t>Arthur Pignotti</a:t>
            </a:r>
          </a:p>
          <a:p>
            <a:r>
              <a:rPr lang="en-US" sz="2000" dirty="0" smtClean="0"/>
              <a:t>Health Insurance Specialist</a:t>
            </a:r>
          </a:p>
          <a:p>
            <a:r>
              <a:rPr lang="en-US" sz="2000" dirty="0" smtClean="0"/>
              <a:t>Centers for Medicare &amp; Medicaid Services (CMS)</a:t>
            </a:r>
          </a:p>
          <a:p>
            <a:r>
              <a:rPr lang="en-US" sz="2000" dirty="0" smtClean="0"/>
              <a:t>Medicare Plan Payment Group</a:t>
            </a:r>
          </a:p>
          <a:p>
            <a:r>
              <a:rPr lang="en-US" sz="2000" dirty="0" smtClean="0"/>
              <a:t>arthur.pignotti@cms.hhs.gov</a:t>
            </a:r>
            <a:endParaRPr lang="en-US" sz="2000" dirty="0"/>
          </a:p>
        </p:txBody>
      </p:sp>
      <p:sp>
        <p:nvSpPr>
          <p:cNvPr id="5" name="TextBox 4"/>
          <p:cNvSpPr txBox="1"/>
          <p:nvPr/>
        </p:nvSpPr>
        <p:spPr>
          <a:xfrm>
            <a:off x="5715000" y="5791200"/>
            <a:ext cx="3276600" cy="969496"/>
          </a:xfrm>
          <a:prstGeom prst="rect">
            <a:avLst/>
          </a:prstGeom>
          <a:noFill/>
        </p:spPr>
        <p:txBody>
          <a:bodyPr wrap="square" rtlCol="0">
            <a:spAutoFit/>
          </a:bodyPr>
          <a:lstStyle/>
          <a:p>
            <a:pPr algn="ctr"/>
            <a:r>
              <a:rPr lang="en-US" sz="700" b="1" i="0" kern="1200" dirty="0" smtClean="0">
                <a:solidFill>
                  <a:srgbClr val="084A9C"/>
                </a:solidFill>
                <a:latin typeface="+mn-lt"/>
                <a:ea typeface="+mn-ea"/>
                <a:cs typeface="+mn-cs"/>
              </a:rPr>
              <a:t>INFORMATION NOT RELEASABLE TO THE PUBLIC UNLESS AUTHORIZED BY LAW:</a:t>
            </a:r>
            <a:endParaRPr lang="en-US" sz="700" i="0" kern="1200" dirty="0" smtClean="0">
              <a:solidFill>
                <a:srgbClr val="084A9C"/>
              </a:solidFill>
              <a:latin typeface="+mn-lt"/>
              <a:ea typeface="+mn-ea"/>
              <a:cs typeface="+mn-cs"/>
            </a:endParaRPr>
          </a:p>
          <a:p>
            <a:pPr algn="ctr"/>
            <a:r>
              <a:rPr lang="en-US" sz="700" kern="1200" dirty="0" smtClean="0">
                <a:solidFill>
                  <a:srgbClr val="084A9C"/>
                </a:solidFill>
                <a:latin typeface="+mn-lt"/>
                <a:ea typeface="+mn-ea"/>
                <a:cs typeface="+mn-cs"/>
              </a:rPr>
              <a:t> </a:t>
            </a:r>
          </a:p>
          <a:p>
            <a:r>
              <a:rPr lang="en-US" sz="700" kern="1200" dirty="0" smtClean="0">
                <a:solidFill>
                  <a:srgbClr val="084A9C"/>
                </a:solidFill>
                <a:latin typeface="+mn-lt"/>
                <a:ea typeface="+mn-ea"/>
                <a:cs typeface="+mn-cs"/>
              </a:rPr>
              <a:t>This information has not been publicly disclosed and may be privileged and confidential.  It is for internal government use only and must not be disseminated, distributed, or copied to persons not authorized to receive the information.  Unauthorized disclosure may result in prosecution to the full extent of the law.</a:t>
            </a:r>
          </a:p>
          <a:p>
            <a:endParaRPr lang="en-US" sz="800" dirty="0">
              <a:latin typeface="+mn-lt"/>
            </a:endParaRPr>
          </a:p>
        </p:txBody>
      </p:sp>
    </p:spTree>
    <p:extLst>
      <p:ext uri="{BB962C8B-B14F-4D97-AF65-F5344CB8AC3E}">
        <p14:creationId xmlns:p14="http://schemas.microsoft.com/office/powerpoint/2010/main" val="2337186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Diagram 24"/>
          <p:cNvGraphicFramePr/>
          <p:nvPr>
            <p:extLst>
              <p:ext uri="{D42A27DB-BD31-4B8C-83A1-F6EECF244321}">
                <p14:modId xmlns:p14="http://schemas.microsoft.com/office/powerpoint/2010/main" val="3170438587"/>
              </p:ext>
            </p:extLst>
          </p:nvPr>
        </p:nvGraphicFramePr>
        <p:xfrm>
          <a:off x="223283" y="1628127"/>
          <a:ext cx="8501449" cy="4121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sz="4400" dirty="0"/>
              <a:t>Background on Comment</a:t>
            </a:r>
            <a:br>
              <a:rPr lang="en-US" sz="4400" dirty="0"/>
            </a:br>
            <a:r>
              <a:rPr lang="en-US" sz="4400" dirty="0"/>
              <a:t>Review </a:t>
            </a:r>
            <a:r>
              <a:rPr lang="en-US" sz="4400" dirty="0" smtClean="0"/>
              <a:t>Process</a:t>
            </a:r>
            <a:endParaRPr lang="en-US" dirty="0"/>
          </a:p>
        </p:txBody>
      </p:sp>
      <p:pic>
        <p:nvPicPr>
          <p:cNvPr id="5" name="Picture 4"/>
          <p:cNvPicPr>
            <a:picLocks noChangeAspect="1"/>
          </p:cNvPicPr>
          <p:nvPr/>
        </p:nvPicPr>
        <p:blipFill>
          <a:blip r:embed="rId8"/>
          <a:stretch>
            <a:fillRect/>
          </a:stretch>
        </p:blipFill>
        <p:spPr>
          <a:xfrm>
            <a:off x="612103" y="3438995"/>
            <a:ext cx="649130" cy="649130"/>
          </a:xfrm>
          <a:prstGeom prst="rect">
            <a:avLst/>
          </a:prstGeom>
        </p:spPr>
      </p:pic>
      <p:sp>
        <p:nvSpPr>
          <p:cNvPr id="6" name="Right Arrow 5"/>
          <p:cNvSpPr/>
          <p:nvPr/>
        </p:nvSpPr>
        <p:spPr>
          <a:xfrm rot="5400000">
            <a:off x="828165" y="4020857"/>
            <a:ext cx="317092" cy="3212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9"/>
          <a:stretch>
            <a:fillRect/>
          </a:stretch>
        </p:blipFill>
        <p:spPr>
          <a:xfrm flipV="1">
            <a:off x="2437913" y="3515595"/>
            <a:ext cx="218737" cy="218737"/>
          </a:xfrm>
          <a:prstGeom prst="rect">
            <a:avLst/>
          </a:prstGeom>
        </p:spPr>
      </p:pic>
      <p:pic>
        <p:nvPicPr>
          <p:cNvPr id="8" name="Picture 7"/>
          <p:cNvPicPr>
            <a:picLocks noChangeAspect="1"/>
          </p:cNvPicPr>
          <p:nvPr/>
        </p:nvPicPr>
        <p:blipFill>
          <a:blip r:embed="rId9"/>
          <a:stretch>
            <a:fillRect/>
          </a:stretch>
        </p:blipFill>
        <p:spPr>
          <a:xfrm flipV="1">
            <a:off x="2270071" y="3837625"/>
            <a:ext cx="218737" cy="218737"/>
          </a:xfrm>
          <a:prstGeom prst="rect">
            <a:avLst/>
          </a:prstGeom>
        </p:spPr>
      </p:pic>
      <p:pic>
        <p:nvPicPr>
          <p:cNvPr id="9" name="Picture 8"/>
          <p:cNvPicPr>
            <a:picLocks noChangeAspect="1"/>
          </p:cNvPicPr>
          <p:nvPr/>
        </p:nvPicPr>
        <p:blipFill>
          <a:blip r:embed="rId9"/>
          <a:stretch>
            <a:fillRect/>
          </a:stretch>
        </p:blipFill>
        <p:spPr>
          <a:xfrm flipV="1">
            <a:off x="2854704" y="3518416"/>
            <a:ext cx="218737" cy="218737"/>
          </a:xfrm>
          <a:prstGeom prst="rect">
            <a:avLst/>
          </a:prstGeom>
        </p:spPr>
      </p:pic>
      <p:pic>
        <p:nvPicPr>
          <p:cNvPr id="10" name="Picture 9"/>
          <p:cNvPicPr>
            <a:picLocks noChangeAspect="1"/>
          </p:cNvPicPr>
          <p:nvPr/>
        </p:nvPicPr>
        <p:blipFill>
          <a:blip r:embed="rId9"/>
          <a:stretch>
            <a:fillRect/>
          </a:stretch>
        </p:blipFill>
        <p:spPr>
          <a:xfrm flipV="1">
            <a:off x="2992099" y="3837255"/>
            <a:ext cx="218737" cy="218737"/>
          </a:xfrm>
          <a:prstGeom prst="rect">
            <a:avLst/>
          </a:prstGeom>
        </p:spPr>
      </p:pic>
      <p:pic>
        <p:nvPicPr>
          <p:cNvPr id="11" name="Picture 10"/>
          <p:cNvPicPr>
            <a:picLocks noChangeAspect="1"/>
          </p:cNvPicPr>
          <p:nvPr/>
        </p:nvPicPr>
        <p:blipFill>
          <a:blip r:embed="rId9"/>
          <a:stretch>
            <a:fillRect/>
          </a:stretch>
        </p:blipFill>
        <p:spPr>
          <a:xfrm flipV="1">
            <a:off x="2435240" y="4177218"/>
            <a:ext cx="218737" cy="218737"/>
          </a:xfrm>
          <a:prstGeom prst="rect">
            <a:avLst/>
          </a:prstGeom>
        </p:spPr>
      </p:pic>
      <p:pic>
        <p:nvPicPr>
          <p:cNvPr id="12" name="Picture 11"/>
          <p:cNvPicPr>
            <a:picLocks noChangeAspect="1"/>
          </p:cNvPicPr>
          <p:nvPr/>
        </p:nvPicPr>
        <p:blipFill>
          <a:blip r:embed="rId9"/>
          <a:stretch>
            <a:fillRect/>
          </a:stretch>
        </p:blipFill>
        <p:spPr>
          <a:xfrm flipV="1">
            <a:off x="2815677" y="4191742"/>
            <a:ext cx="218737" cy="218737"/>
          </a:xfrm>
          <a:prstGeom prst="rect">
            <a:avLst/>
          </a:prstGeom>
        </p:spPr>
      </p:pic>
      <p:pic>
        <p:nvPicPr>
          <p:cNvPr id="13" name="Picture 4" descr="Regulations.gov - Your Voice in Federal Decision Maki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20872"/>
          <a:stretch/>
        </p:blipFill>
        <p:spPr bwMode="auto">
          <a:xfrm>
            <a:off x="465670" y="4324307"/>
            <a:ext cx="1101912" cy="2110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8"/>
          <a:stretch>
            <a:fillRect/>
          </a:stretch>
        </p:blipFill>
        <p:spPr>
          <a:xfrm>
            <a:off x="2546038" y="3748401"/>
            <a:ext cx="402247" cy="402247"/>
          </a:xfrm>
          <a:prstGeom prst="rect">
            <a:avLst/>
          </a:prstGeom>
        </p:spPr>
      </p:pic>
      <p:pic>
        <p:nvPicPr>
          <p:cNvPr id="15" name="Picture 14"/>
          <p:cNvPicPr>
            <a:picLocks noChangeAspect="1"/>
          </p:cNvPicPr>
          <p:nvPr/>
        </p:nvPicPr>
        <p:blipFill>
          <a:blip r:embed="rId11"/>
          <a:stretch>
            <a:fillRect/>
          </a:stretch>
        </p:blipFill>
        <p:spPr>
          <a:xfrm>
            <a:off x="5692762" y="3389385"/>
            <a:ext cx="1025006" cy="1118813"/>
          </a:xfrm>
          <a:prstGeom prst="rect">
            <a:avLst/>
          </a:prstGeom>
        </p:spPr>
      </p:pic>
      <p:pic>
        <p:nvPicPr>
          <p:cNvPr id="16" name="Picture 15"/>
          <p:cNvPicPr>
            <a:picLocks noChangeAspect="1"/>
          </p:cNvPicPr>
          <p:nvPr/>
        </p:nvPicPr>
        <p:blipFill>
          <a:blip r:embed="rId12"/>
          <a:stretch>
            <a:fillRect/>
          </a:stretch>
        </p:blipFill>
        <p:spPr>
          <a:xfrm>
            <a:off x="7406784" y="3515034"/>
            <a:ext cx="1136136" cy="688807"/>
          </a:xfrm>
          <a:prstGeom prst="rect">
            <a:avLst/>
          </a:prstGeom>
        </p:spPr>
      </p:pic>
      <p:pic>
        <p:nvPicPr>
          <p:cNvPr id="17" name="Picture 16"/>
          <p:cNvPicPr>
            <a:picLocks noChangeAspect="1"/>
          </p:cNvPicPr>
          <p:nvPr/>
        </p:nvPicPr>
        <p:blipFill>
          <a:blip r:embed="rId13"/>
          <a:stretch>
            <a:fillRect/>
          </a:stretch>
        </p:blipFill>
        <p:spPr>
          <a:xfrm>
            <a:off x="3926214" y="3559652"/>
            <a:ext cx="1116196" cy="681449"/>
          </a:xfrm>
          <a:prstGeom prst="rect">
            <a:avLst/>
          </a:prstGeom>
        </p:spPr>
      </p:pic>
      <p:sp>
        <p:nvSpPr>
          <p:cNvPr id="18" name="Right Arrow 17"/>
          <p:cNvSpPr/>
          <p:nvPr/>
        </p:nvSpPr>
        <p:spPr>
          <a:xfrm rot="3600000" flipH="1">
            <a:off x="2810864" y="4123601"/>
            <a:ext cx="109728" cy="109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7200000" flipH="1">
            <a:off x="2564691" y="4121159"/>
            <a:ext cx="109728" cy="109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flipV="1">
            <a:off x="2457786" y="3902088"/>
            <a:ext cx="109728" cy="109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14400000" flipH="1">
            <a:off x="2578031" y="3708662"/>
            <a:ext cx="109728" cy="109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8000000" flipH="1">
            <a:off x="2826956" y="3714771"/>
            <a:ext cx="109728" cy="109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10800000" flipV="1">
            <a:off x="2909209" y="3898695"/>
            <a:ext cx="109728" cy="109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 Brace 23"/>
          <p:cNvSpPr/>
          <p:nvPr/>
        </p:nvSpPr>
        <p:spPr>
          <a:xfrm rot="16200000">
            <a:off x="5916327" y="2934225"/>
            <a:ext cx="697102" cy="373174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nvSpPr>
        <p:spPr>
          <a:xfrm>
            <a:off x="3772496" y="5012603"/>
            <a:ext cx="4984763"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800" dirty="0" smtClean="0"/>
              <a:t>Period can be as short as 30 days</a:t>
            </a:r>
            <a:endParaRPr lang="en-US" sz="2800" dirty="0"/>
          </a:p>
        </p:txBody>
      </p:sp>
    </p:spTree>
    <p:extLst>
      <p:ext uri="{BB962C8B-B14F-4D97-AF65-F5344CB8AC3E}">
        <p14:creationId xmlns:p14="http://schemas.microsoft.com/office/powerpoint/2010/main" val="162666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73352"/>
            <a:ext cx="3865976" cy="4297363"/>
          </a:xfrm>
        </p:spPr>
        <p:txBody>
          <a:bodyPr numCol="1">
            <a:normAutofit/>
          </a:bodyPr>
          <a:lstStyle/>
          <a:p>
            <a:pPr marL="0" indent="0" algn="ctr">
              <a:buNone/>
            </a:pPr>
            <a:r>
              <a:rPr lang="en-US" sz="1600" b="1" dirty="0" smtClean="0">
                <a:solidFill>
                  <a:srgbClr val="084A9C"/>
                </a:solidFill>
              </a:rPr>
              <a:t>Reduce the Time to Sort, Convert, </a:t>
            </a:r>
            <a:br>
              <a:rPr lang="en-US" sz="1600" b="1" dirty="0" smtClean="0">
                <a:solidFill>
                  <a:srgbClr val="084A9C"/>
                </a:solidFill>
              </a:rPr>
            </a:br>
            <a:r>
              <a:rPr lang="en-US" sz="1600" b="1" dirty="0" smtClean="0">
                <a:solidFill>
                  <a:srgbClr val="084A9C"/>
                </a:solidFill>
              </a:rPr>
              <a:t>and Read +1,000 Pages </a:t>
            </a:r>
            <a:r>
              <a:rPr lang="en-US" sz="1600" b="1" dirty="0">
                <a:solidFill>
                  <a:srgbClr val="084A9C"/>
                </a:solidFill>
              </a:rPr>
              <a:t>of </a:t>
            </a:r>
            <a:r>
              <a:rPr lang="en-US" sz="1600" b="1" dirty="0" smtClean="0">
                <a:solidFill>
                  <a:srgbClr val="084A9C"/>
                </a:solidFill>
              </a:rPr>
              <a:t>Comments</a:t>
            </a:r>
            <a:endParaRPr lang="en-US" sz="1600" b="1" dirty="0">
              <a:solidFill>
                <a:srgbClr val="084A9C"/>
              </a:solidFill>
            </a:endParaRPr>
          </a:p>
        </p:txBody>
      </p:sp>
      <p:sp>
        <p:nvSpPr>
          <p:cNvPr id="3" name="Title 2"/>
          <p:cNvSpPr>
            <a:spLocks noGrp="1"/>
          </p:cNvSpPr>
          <p:nvPr>
            <p:ph type="title"/>
          </p:nvPr>
        </p:nvSpPr>
        <p:spPr/>
        <p:txBody>
          <a:bodyPr/>
          <a:lstStyle/>
          <a:p>
            <a:r>
              <a:rPr lang="en-US" sz="4400" dirty="0" smtClean="0"/>
              <a:t>Customer Need: Automate Tasks to Spend More Time on Complex Tasks</a:t>
            </a:r>
            <a:endParaRPr lang="en-US" sz="4400" dirty="0"/>
          </a:p>
        </p:txBody>
      </p:sp>
      <p:pic>
        <p:nvPicPr>
          <p:cNvPr id="5" name="Picture 4"/>
          <p:cNvPicPr>
            <a:picLocks noChangeAspect="1"/>
          </p:cNvPicPr>
          <p:nvPr/>
        </p:nvPicPr>
        <p:blipFill>
          <a:blip r:embed="rId3"/>
          <a:stretch>
            <a:fillRect/>
          </a:stretch>
        </p:blipFill>
        <p:spPr>
          <a:xfrm>
            <a:off x="384383" y="2376752"/>
            <a:ext cx="3710193" cy="3554606"/>
          </a:xfrm>
          <a:prstGeom prst="rect">
            <a:avLst/>
          </a:prstGeom>
        </p:spPr>
      </p:pic>
      <p:pic>
        <p:nvPicPr>
          <p:cNvPr id="9" name="Picture 8"/>
          <p:cNvPicPr>
            <a:picLocks noChangeAspect="1"/>
          </p:cNvPicPr>
          <p:nvPr/>
        </p:nvPicPr>
        <p:blipFill>
          <a:blip r:embed="rId4"/>
          <a:stretch>
            <a:fillRect/>
          </a:stretch>
        </p:blipFill>
        <p:spPr>
          <a:xfrm rot="663560">
            <a:off x="6277376" y="3467470"/>
            <a:ext cx="2350838" cy="2565984"/>
          </a:xfrm>
          <a:prstGeom prst="rect">
            <a:avLst/>
          </a:prstGeom>
        </p:spPr>
      </p:pic>
      <p:sp>
        <p:nvSpPr>
          <p:cNvPr id="10" name="Content Placeholder 1"/>
          <p:cNvSpPr txBox="1">
            <a:spLocks/>
          </p:cNvSpPr>
          <p:nvPr/>
        </p:nvSpPr>
        <p:spPr>
          <a:xfrm>
            <a:off x="4976446" y="1673352"/>
            <a:ext cx="3708176" cy="4297363"/>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smtClean="0">
                <a:solidFill>
                  <a:srgbClr val="084A9C"/>
                </a:solidFill>
              </a:rPr>
              <a:t>Quickly Brief Leadership to Maintain Tight Deadlines</a:t>
            </a:r>
          </a:p>
        </p:txBody>
      </p:sp>
      <p:pic>
        <p:nvPicPr>
          <p:cNvPr id="6" name="Picture 5"/>
          <p:cNvPicPr>
            <a:picLocks noChangeAspect="1"/>
          </p:cNvPicPr>
          <p:nvPr/>
        </p:nvPicPr>
        <p:blipFill>
          <a:blip r:embed="rId5"/>
          <a:stretch>
            <a:fillRect/>
          </a:stretch>
        </p:blipFill>
        <p:spPr>
          <a:xfrm rot="20600558">
            <a:off x="4758271" y="2666807"/>
            <a:ext cx="2262303" cy="1629345"/>
          </a:xfrm>
          <a:prstGeom prst="rect">
            <a:avLst/>
          </a:prstGeom>
        </p:spPr>
      </p:pic>
    </p:spTree>
    <p:extLst>
      <p:ext uri="{BB962C8B-B14F-4D97-AF65-F5344CB8AC3E}">
        <p14:creationId xmlns:p14="http://schemas.microsoft.com/office/powerpoint/2010/main" val="15144247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Diagram 24"/>
          <p:cNvGraphicFramePr/>
          <p:nvPr>
            <p:extLst>
              <p:ext uri="{D42A27DB-BD31-4B8C-83A1-F6EECF244321}">
                <p14:modId xmlns:p14="http://schemas.microsoft.com/office/powerpoint/2010/main" val="2747127578"/>
              </p:ext>
            </p:extLst>
          </p:nvPr>
        </p:nvGraphicFramePr>
        <p:xfrm>
          <a:off x="223283" y="1628127"/>
          <a:ext cx="8501449" cy="4121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sz="4400" dirty="0" smtClean="0"/>
              <a:t>Solution: Topic Modeling Process to Automate Tedious Tasks</a:t>
            </a:r>
            <a:endParaRPr lang="en-US" dirty="0"/>
          </a:p>
        </p:txBody>
      </p:sp>
      <p:pic>
        <p:nvPicPr>
          <p:cNvPr id="24" name="Picture 23"/>
          <p:cNvPicPr>
            <a:picLocks noChangeAspect="1"/>
          </p:cNvPicPr>
          <p:nvPr/>
        </p:nvPicPr>
        <p:blipFill rotWithShape="1">
          <a:blip r:embed="rId8"/>
          <a:srcRect l="19990" t="12279" r="2917" b="12155"/>
          <a:stretch/>
        </p:blipFill>
        <p:spPr>
          <a:xfrm>
            <a:off x="6351057" y="3470295"/>
            <a:ext cx="1897058" cy="1030442"/>
          </a:xfrm>
          <a:prstGeom prst="rect">
            <a:avLst/>
          </a:prstGeom>
        </p:spPr>
      </p:pic>
      <p:pic>
        <p:nvPicPr>
          <p:cNvPr id="26" name="Picture 25"/>
          <p:cNvPicPr>
            <a:picLocks noChangeAspect="1"/>
          </p:cNvPicPr>
          <p:nvPr/>
        </p:nvPicPr>
        <p:blipFill rotWithShape="1">
          <a:blip r:embed="rId9"/>
          <a:srcRect l="14865" t="16224"/>
          <a:stretch/>
        </p:blipFill>
        <p:spPr>
          <a:xfrm>
            <a:off x="3657570" y="3429191"/>
            <a:ext cx="1693949" cy="1112651"/>
          </a:xfrm>
          <a:prstGeom prst="rect">
            <a:avLst/>
          </a:prstGeom>
        </p:spPr>
      </p:pic>
      <p:pic>
        <p:nvPicPr>
          <p:cNvPr id="27" name="Picture 26"/>
          <p:cNvPicPr>
            <a:picLocks noChangeAspect="1"/>
          </p:cNvPicPr>
          <p:nvPr/>
        </p:nvPicPr>
        <p:blipFill>
          <a:blip r:embed="rId10"/>
          <a:stretch>
            <a:fillRect/>
          </a:stretch>
        </p:blipFill>
        <p:spPr>
          <a:xfrm>
            <a:off x="875054" y="3429191"/>
            <a:ext cx="1560555" cy="1039531"/>
          </a:xfrm>
          <a:prstGeom prst="rect">
            <a:avLst/>
          </a:prstGeom>
        </p:spPr>
      </p:pic>
    </p:spTree>
    <p:extLst>
      <p:ext uri="{BB962C8B-B14F-4D97-AF65-F5344CB8AC3E}">
        <p14:creationId xmlns:p14="http://schemas.microsoft.com/office/powerpoint/2010/main" val="23006075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 Topic Model</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9859" t="11634" r="25211" b="13549"/>
          <a:stretch/>
        </p:blipFill>
        <p:spPr>
          <a:xfrm>
            <a:off x="576905" y="2648961"/>
            <a:ext cx="2807594" cy="2390054"/>
          </a:xfrm>
          <a:prstGeom prst="rect">
            <a:avLst/>
          </a:prstGeom>
        </p:spPr>
      </p:pic>
      <p:sp>
        <p:nvSpPr>
          <p:cNvPr id="7" name="TextBox 6"/>
          <p:cNvSpPr txBox="1"/>
          <p:nvPr/>
        </p:nvSpPr>
        <p:spPr>
          <a:xfrm>
            <a:off x="721446" y="1955903"/>
            <a:ext cx="2731582" cy="369332"/>
          </a:xfrm>
          <a:prstGeom prst="rect">
            <a:avLst/>
          </a:prstGeom>
          <a:noFill/>
        </p:spPr>
        <p:txBody>
          <a:bodyPr wrap="none" rtlCol="0">
            <a:spAutoFit/>
          </a:bodyPr>
          <a:lstStyle/>
          <a:p>
            <a:pPr algn="ctr"/>
            <a:r>
              <a:rPr lang="en-US" b="1" dirty="0" smtClean="0"/>
              <a:t>Example Topic: ESRD Rates</a:t>
            </a:r>
            <a:endParaRPr lang="en-US" b="1" dirty="0"/>
          </a:p>
        </p:txBody>
      </p:sp>
      <p:pic>
        <p:nvPicPr>
          <p:cNvPr id="10" name="Picture 9"/>
          <p:cNvPicPr>
            <a:picLocks noChangeAspect="1"/>
          </p:cNvPicPr>
          <p:nvPr/>
        </p:nvPicPr>
        <p:blipFill rotWithShape="1">
          <a:blip r:embed="rId4"/>
          <a:srcRect l="19990" t="12279" r="2917" b="12155"/>
          <a:stretch/>
        </p:blipFill>
        <p:spPr>
          <a:xfrm>
            <a:off x="3830881" y="2325235"/>
            <a:ext cx="5011680" cy="2722239"/>
          </a:xfrm>
          <a:prstGeom prst="rect">
            <a:avLst/>
          </a:prstGeom>
        </p:spPr>
      </p:pic>
    </p:spTree>
    <p:extLst>
      <p:ext uri="{BB962C8B-B14F-4D97-AF65-F5344CB8AC3E}">
        <p14:creationId xmlns:p14="http://schemas.microsoft.com/office/powerpoint/2010/main" val="32896280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 Output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876145769"/>
              </p:ext>
            </p:extLst>
          </p:nvPr>
        </p:nvGraphicFramePr>
        <p:xfrm>
          <a:off x="381741" y="1571353"/>
          <a:ext cx="8566950" cy="4693920"/>
        </p:xfrm>
        <a:graphic>
          <a:graphicData uri="http://schemas.openxmlformats.org/drawingml/2006/table">
            <a:tbl>
              <a:tblPr/>
              <a:tblGrid>
                <a:gridCol w="1500325"/>
                <a:gridCol w="1260629"/>
                <a:gridCol w="1056443"/>
                <a:gridCol w="1003177"/>
                <a:gridCol w="941033"/>
                <a:gridCol w="949910"/>
                <a:gridCol w="985422"/>
                <a:gridCol w="870011"/>
              </a:tblGrid>
              <a:tr h="0">
                <a:tc>
                  <a:txBody>
                    <a:bodyPr/>
                    <a:lstStyle/>
                    <a:p>
                      <a:pPr algn="l" fontAlgn="b"/>
                      <a:r>
                        <a:rPr lang="en-US" sz="1600" b="1" i="0" u="none" strike="noStrike" dirty="0" smtClean="0">
                          <a:solidFill>
                            <a:srgbClr val="FFFFFF"/>
                          </a:solidFill>
                          <a:effectLst/>
                          <a:latin typeface="Calibri" panose="020F0502020204030204" pitchFamily="34" charset="0"/>
                        </a:rPr>
                        <a:t>Comment ID</a:t>
                      </a:r>
                      <a:endParaRPr lang="en-US" sz="1600" b="1" i="0" u="none" strike="noStrike" dirty="0">
                        <a:solidFill>
                          <a:srgbClr val="FFFFFF"/>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c>
                  <a:txBody>
                    <a:bodyPr/>
                    <a:lstStyle/>
                    <a:p>
                      <a:pPr algn="l" fontAlgn="b"/>
                      <a:r>
                        <a:rPr lang="en-US" sz="1600" b="1" i="0" u="none" strike="noStrike" dirty="0" smtClean="0">
                          <a:solidFill>
                            <a:srgbClr val="FFFFFF"/>
                          </a:solidFill>
                          <a:effectLst/>
                          <a:latin typeface="Calibri" panose="020F0502020204030204" pitchFamily="34" charset="0"/>
                        </a:rPr>
                        <a:t>Text</a:t>
                      </a:r>
                      <a:endParaRPr lang="en-US" sz="1600" b="1" i="0" u="none" strike="noStrike" dirty="0">
                        <a:solidFill>
                          <a:srgbClr val="FFFFFF"/>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c>
                  <a:txBody>
                    <a:bodyPr/>
                    <a:lstStyle/>
                    <a:p>
                      <a:pPr algn="l" fontAlgn="b"/>
                      <a:r>
                        <a:rPr lang="en-US" sz="1600" b="1" i="0" u="none" strike="noStrike" dirty="0" smtClean="0">
                          <a:solidFill>
                            <a:srgbClr val="FFFFFF"/>
                          </a:solidFill>
                          <a:effectLst/>
                          <a:latin typeface="Calibri" panose="020F0502020204030204" pitchFamily="34" charset="0"/>
                        </a:rPr>
                        <a:t>Link</a:t>
                      </a:r>
                      <a:endParaRPr lang="en-US" sz="1600" b="1" i="0" u="none" strike="noStrike" dirty="0">
                        <a:solidFill>
                          <a:srgbClr val="FFFFFF"/>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c>
                  <a:txBody>
                    <a:bodyPr/>
                    <a:lstStyle/>
                    <a:p>
                      <a:pPr algn="ctr" fontAlgn="b"/>
                      <a:r>
                        <a:rPr lang="en-US" sz="1600" b="1" i="0" u="none" strike="noStrike" dirty="0">
                          <a:solidFill>
                            <a:srgbClr val="FFFFFF"/>
                          </a:solidFill>
                          <a:effectLst/>
                          <a:latin typeface="Calibri" panose="020F0502020204030204" pitchFamily="34" charset="0"/>
                        </a:rPr>
                        <a:t>Section </a:t>
                      </a:r>
                      <a:r>
                        <a:rPr lang="en-US" sz="1600" b="1" i="0" u="none" strike="noStrike" dirty="0" smtClean="0">
                          <a:solidFill>
                            <a:srgbClr val="FFFFFF"/>
                          </a:solidFill>
                          <a:effectLst/>
                          <a:latin typeface="Calibri" panose="020F0502020204030204" pitchFamily="34" charset="0"/>
                        </a:rPr>
                        <a:t>A</a:t>
                      </a:r>
                      <a:endParaRPr lang="en-US" sz="1600" b="1" i="0" u="none" strike="noStrike" dirty="0">
                        <a:solidFill>
                          <a:srgbClr val="FFFFFF"/>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c>
                  <a:txBody>
                    <a:bodyPr/>
                    <a:lstStyle/>
                    <a:p>
                      <a:pPr algn="ctr" fontAlgn="b"/>
                      <a:r>
                        <a:rPr lang="en-US" sz="1600" b="1" i="0" u="none" strike="noStrike" dirty="0">
                          <a:solidFill>
                            <a:srgbClr val="FFFFFF"/>
                          </a:solidFill>
                          <a:effectLst/>
                          <a:latin typeface="Calibri" panose="020F0502020204030204" pitchFamily="34" charset="0"/>
                        </a:rPr>
                        <a:t>Section </a:t>
                      </a:r>
                      <a:r>
                        <a:rPr lang="en-US" sz="1600" b="1" i="0" u="none" strike="noStrike" dirty="0" smtClean="0">
                          <a:solidFill>
                            <a:srgbClr val="FFFFFF"/>
                          </a:solidFill>
                          <a:effectLst/>
                          <a:latin typeface="Calibri" panose="020F0502020204030204" pitchFamily="34" charset="0"/>
                        </a:rPr>
                        <a:t>B</a:t>
                      </a:r>
                      <a:endParaRPr lang="en-US" sz="1600" b="1" i="0" u="none" strike="noStrike" dirty="0">
                        <a:solidFill>
                          <a:srgbClr val="FFFFFF"/>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c>
                  <a:txBody>
                    <a:bodyPr/>
                    <a:lstStyle/>
                    <a:p>
                      <a:pPr algn="ctr" fontAlgn="b"/>
                      <a:r>
                        <a:rPr lang="en-US" sz="1600" b="1" i="0" u="none" strike="noStrike" dirty="0">
                          <a:solidFill>
                            <a:srgbClr val="FFFFFF"/>
                          </a:solidFill>
                          <a:effectLst/>
                          <a:latin typeface="Calibri" panose="020F0502020204030204" pitchFamily="34" charset="0"/>
                        </a:rPr>
                        <a:t>Section </a:t>
                      </a:r>
                      <a:r>
                        <a:rPr lang="en-US" sz="1600" b="1" i="0" u="none" strike="noStrike" dirty="0" smtClean="0">
                          <a:solidFill>
                            <a:srgbClr val="FFFFFF"/>
                          </a:solidFill>
                          <a:effectLst/>
                          <a:latin typeface="Calibri" panose="020F0502020204030204" pitchFamily="34" charset="0"/>
                        </a:rPr>
                        <a:t>C</a:t>
                      </a:r>
                      <a:endParaRPr lang="en-US" sz="1600" b="1" i="0" u="none" strike="noStrike" dirty="0">
                        <a:solidFill>
                          <a:srgbClr val="FFFFFF"/>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c>
                  <a:txBody>
                    <a:bodyPr/>
                    <a:lstStyle/>
                    <a:p>
                      <a:pPr algn="ctr" fontAlgn="b"/>
                      <a:r>
                        <a:rPr lang="en-US" sz="1600" b="1" i="0" u="none" strike="noStrike" dirty="0">
                          <a:solidFill>
                            <a:srgbClr val="FFFFFF"/>
                          </a:solidFill>
                          <a:effectLst/>
                          <a:latin typeface="Calibri" panose="020F0502020204030204" pitchFamily="34" charset="0"/>
                        </a:rPr>
                        <a:t>Section </a:t>
                      </a:r>
                      <a:r>
                        <a:rPr lang="en-US" sz="1600" b="1" i="0" u="none" strike="noStrike" dirty="0" smtClean="0">
                          <a:solidFill>
                            <a:srgbClr val="FFFFFF"/>
                          </a:solidFill>
                          <a:effectLst/>
                          <a:latin typeface="Calibri" panose="020F0502020204030204" pitchFamily="34" charset="0"/>
                        </a:rPr>
                        <a:t>D</a:t>
                      </a:r>
                      <a:endParaRPr lang="en-US" sz="1600" b="1" i="0" u="none" strike="noStrike" dirty="0">
                        <a:solidFill>
                          <a:srgbClr val="FFFFFF"/>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c>
                  <a:txBody>
                    <a:bodyPr/>
                    <a:lstStyle/>
                    <a:p>
                      <a:pPr algn="ctr" fontAlgn="b"/>
                      <a:r>
                        <a:rPr lang="en-US" sz="1600" b="1" i="0" u="none" strike="noStrike" dirty="0">
                          <a:solidFill>
                            <a:srgbClr val="FFFFFF"/>
                          </a:solidFill>
                          <a:effectLst/>
                          <a:latin typeface="Calibri" panose="020F0502020204030204" pitchFamily="34" charset="0"/>
                        </a:rPr>
                        <a:t>Section </a:t>
                      </a:r>
                      <a:r>
                        <a:rPr lang="en-US" sz="1600" b="1" i="0" u="none" strike="noStrike" dirty="0" smtClean="0">
                          <a:solidFill>
                            <a:srgbClr val="FFFFFF"/>
                          </a:solidFill>
                          <a:effectLst/>
                          <a:latin typeface="Calibri" panose="020F0502020204030204" pitchFamily="34" charset="0"/>
                        </a:rPr>
                        <a:t>E</a:t>
                      </a:r>
                      <a:endParaRPr lang="en-US" sz="1600" b="1" i="0" u="none" strike="noStrike" dirty="0">
                        <a:solidFill>
                          <a:srgbClr val="FFFFFF"/>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Rule#-0001-0-1</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err="1" smtClean="0">
                          <a:solidFill>
                            <a:srgbClr val="000000"/>
                          </a:solidFill>
                          <a:effectLst/>
                          <a:latin typeface="Calibri" panose="020F0502020204030204" pitchFamily="34" charset="0"/>
                        </a:rPr>
                        <a:t>Lorem</a:t>
                      </a:r>
                      <a:r>
                        <a:rPr lang="en-US" sz="1600" b="0" i="0" u="none" strike="noStrike" dirty="0" smtClean="0">
                          <a:solidFill>
                            <a:srgbClr val="000000"/>
                          </a:solidFill>
                          <a:effectLst/>
                          <a:latin typeface="Calibri" panose="020F0502020204030204" pitchFamily="34" charset="0"/>
                        </a:rPr>
                        <a:t> </a:t>
                      </a:r>
                      <a:r>
                        <a:rPr lang="en-US" sz="1600" b="0" i="0" u="none" strike="noStrike" dirty="0" err="1" smtClean="0">
                          <a:solidFill>
                            <a:srgbClr val="000000"/>
                          </a:solidFill>
                          <a:effectLst/>
                          <a:latin typeface="Calibri" panose="020F0502020204030204" pitchFamily="34" charset="0"/>
                        </a:rPr>
                        <a:t>ipsu</a:t>
                      </a:r>
                      <a:r>
                        <a:rPr lang="en-US"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smtClean="0">
                          <a:solidFill>
                            <a:srgbClr val="000000"/>
                          </a:solidFill>
                          <a:effectLst/>
                          <a:latin typeface="Calibri" panose="020F0502020204030204" pitchFamily="34" charset="0"/>
                        </a:rPr>
                        <a:t>C:\Comm…</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smtClean="0">
                          <a:solidFill>
                            <a:srgbClr val="000000"/>
                          </a:solidFill>
                          <a:effectLst/>
                          <a:latin typeface="Calibri" panose="020F0502020204030204" pitchFamily="34" charset="0"/>
                        </a:rPr>
                        <a:t>2</a:t>
                      </a:r>
                      <a:r>
                        <a:rPr lang="en-US" sz="1600" b="0" i="0" u="none" strike="noStrike" dirty="0">
                          <a:solidFill>
                            <a:srgbClr val="000000"/>
                          </a:solidFill>
                          <a:effectLst/>
                          <a:latin typeface="Calibri" panose="020F0502020204030204" pitchFamily="34" charset="0"/>
                        </a:rPr>
                        <a:t>%</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18%</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Rule#-0002-0-1</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smtClean="0">
                          <a:solidFill>
                            <a:srgbClr val="000000"/>
                          </a:solidFill>
                          <a:effectLst/>
                          <a:latin typeface="Calibri" panose="020F0502020204030204" pitchFamily="34" charset="0"/>
                        </a:rPr>
                        <a:t>dolor sit…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Calibri" panose="020F0502020204030204" pitchFamily="34" charset="0"/>
                        </a:rPr>
                        <a:t>C:\Comm…</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100%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Rule#-0003-0-1</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err="1" smtClean="0">
                          <a:solidFill>
                            <a:srgbClr val="000000"/>
                          </a:solidFill>
                          <a:effectLst/>
                          <a:latin typeface="Calibri" panose="020F0502020204030204" pitchFamily="34" charset="0"/>
                        </a:rPr>
                        <a:t>amet</a:t>
                      </a:r>
                      <a:r>
                        <a:rPr lang="en-US" sz="1600" b="0" i="0" u="none" strike="noStrike" dirty="0" smtClean="0">
                          <a:solidFill>
                            <a:srgbClr val="000000"/>
                          </a:solidFill>
                          <a:effectLst/>
                          <a:latin typeface="Calibri" panose="020F0502020204030204" pitchFamily="34" charset="0"/>
                        </a:rPr>
                        <a:t>, </a:t>
                      </a:r>
                      <a:r>
                        <a:rPr lang="en-US" sz="1600" b="0" i="0" u="none" strike="noStrike" dirty="0" err="1" smtClean="0">
                          <a:solidFill>
                            <a:srgbClr val="000000"/>
                          </a:solidFill>
                          <a:effectLst/>
                          <a:latin typeface="Calibri" panose="020F0502020204030204" pitchFamily="34" charset="0"/>
                        </a:rPr>
                        <a:t>muc</a:t>
                      </a:r>
                      <a:r>
                        <a:rPr lang="en-US"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Calibri" panose="020F0502020204030204" pitchFamily="34" charset="0"/>
                        </a:rPr>
                        <a:t>C:\Comm…</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smtClean="0">
                          <a:solidFill>
                            <a:srgbClr val="000000"/>
                          </a:solidFill>
                          <a:effectLst/>
                          <a:latin typeface="Calibri" panose="020F0502020204030204" pitchFamily="34" charset="0"/>
                        </a:rPr>
                        <a:t>75%</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smtClean="0">
                          <a:solidFill>
                            <a:srgbClr val="000000"/>
                          </a:solidFill>
                          <a:effectLst/>
                          <a:latin typeface="Calibri" panose="020F0502020204030204" pitchFamily="34" charset="0"/>
                        </a:rPr>
                        <a:t>92%</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Rule#-0003-1-1</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err="1" smtClean="0">
                          <a:solidFill>
                            <a:srgbClr val="000000"/>
                          </a:solidFill>
                          <a:effectLst/>
                          <a:latin typeface="Calibri" panose="020F0502020204030204" pitchFamily="34" charset="0"/>
                        </a:rPr>
                        <a:t>copiosae</a:t>
                      </a:r>
                      <a:r>
                        <a:rPr lang="en-US" sz="1600" b="0" i="0" u="none" strike="noStrike" dirty="0" smtClean="0">
                          <a:solidFill>
                            <a:srgbClr val="000000"/>
                          </a:solidFill>
                          <a:effectLst/>
                          <a:latin typeface="Calibri" panose="020F0502020204030204" pitchFamily="34" charset="0"/>
                        </a:rPr>
                        <a:t> </a:t>
                      </a:r>
                      <a:r>
                        <a:rPr lang="en-US" sz="1600" b="0" i="0" u="none" strike="noStrike" dirty="0" err="1" smtClean="0">
                          <a:solidFill>
                            <a:srgbClr val="000000"/>
                          </a:solidFill>
                          <a:effectLst/>
                          <a:latin typeface="Calibri" panose="020F0502020204030204" pitchFamily="34" charset="0"/>
                        </a:rPr>
                        <a:t>pr</a:t>
                      </a:r>
                      <a:r>
                        <a:rPr lang="en-US"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smtClean="0">
                          <a:solidFill>
                            <a:srgbClr val="000000"/>
                          </a:solidFill>
                          <a:effectLst/>
                          <a:latin typeface="Calibri" panose="020F0502020204030204" pitchFamily="34" charset="0"/>
                        </a:rPr>
                        <a:t>C:\Comm…</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Rule#-0004-0-1</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smtClean="0">
                          <a:solidFill>
                            <a:srgbClr val="000000"/>
                          </a:solidFill>
                          <a:effectLst/>
                          <a:latin typeface="Calibri" panose="020F0502020204030204" pitchFamily="34" charset="0"/>
                        </a:rPr>
                        <a:t>an, </a:t>
                      </a:r>
                      <a:r>
                        <a:rPr lang="en-US" sz="1600" b="0" i="0" u="none" strike="noStrike" dirty="0" err="1" smtClean="0">
                          <a:solidFill>
                            <a:srgbClr val="000000"/>
                          </a:solidFill>
                          <a:effectLst/>
                          <a:latin typeface="Calibri" panose="020F0502020204030204" pitchFamily="34" charset="0"/>
                        </a:rPr>
                        <a:t>eos</a:t>
                      </a:r>
                      <a:r>
                        <a:rPr lang="en-US" sz="1600" b="0" i="0" u="none" strike="noStrike" dirty="0" smtClean="0">
                          <a:solidFill>
                            <a:srgbClr val="000000"/>
                          </a:solidFill>
                          <a:effectLst/>
                          <a:latin typeface="Calibri" panose="020F0502020204030204" pitchFamily="34" charset="0"/>
                        </a:rPr>
                        <a:t> </a:t>
                      </a:r>
                      <a:r>
                        <a:rPr lang="en-US" sz="1600" b="0" i="0" u="none" strike="noStrike" dirty="0" err="1" smtClean="0">
                          <a:solidFill>
                            <a:srgbClr val="000000"/>
                          </a:solidFill>
                          <a:effectLst/>
                          <a:latin typeface="Calibri" panose="020F0502020204030204" pitchFamily="34" charset="0"/>
                        </a:rPr>
                        <a:t>mei</a:t>
                      </a:r>
                      <a:r>
                        <a:rPr lang="en-US"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smtClean="0">
                          <a:solidFill>
                            <a:srgbClr val="000000"/>
                          </a:solidFill>
                          <a:effectLst/>
                          <a:latin typeface="Calibri" panose="020F0502020204030204" pitchFamily="34" charset="0"/>
                        </a:rPr>
                        <a:t>C:\Comm…</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Rule#-0004-1-1</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err="1" smtClean="0">
                          <a:solidFill>
                            <a:srgbClr val="000000"/>
                          </a:solidFill>
                          <a:effectLst/>
                          <a:latin typeface="Calibri" panose="020F0502020204030204" pitchFamily="34" charset="0"/>
                        </a:rPr>
                        <a:t>sensibus</a:t>
                      </a:r>
                      <a:r>
                        <a:rPr lang="en-US" sz="1600" b="0" i="0" u="none" strike="noStrike" dirty="0" smtClean="0">
                          <a:solidFill>
                            <a:srgbClr val="000000"/>
                          </a:solidFill>
                          <a:effectLst/>
                          <a:latin typeface="Calibri" panose="020F0502020204030204" pitchFamily="34" charset="0"/>
                        </a:rPr>
                        <a:t> </a:t>
                      </a:r>
                      <a:r>
                        <a:rPr lang="en-US" sz="1600" b="0" i="0" u="none" strike="noStrike" dirty="0" err="1" smtClean="0">
                          <a:solidFill>
                            <a:srgbClr val="000000"/>
                          </a:solidFill>
                          <a:effectLst/>
                          <a:latin typeface="Calibri" panose="020F0502020204030204" pitchFamily="34" charset="0"/>
                        </a:rPr>
                        <a:t>te</a:t>
                      </a:r>
                      <a:r>
                        <a:rPr lang="en-US"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smtClean="0">
                          <a:solidFill>
                            <a:srgbClr val="000000"/>
                          </a:solidFill>
                          <a:effectLst/>
                          <a:latin typeface="Calibri" panose="020F0502020204030204" pitchFamily="34" charset="0"/>
                        </a:rPr>
                        <a:t>C:\Comm…</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panose="020F0502020204030204" pitchFamily="34" charset="0"/>
                        </a:rPr>
                        <a:t>98%</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panose="020F0502020204030204" pitchFamily="34" charset="0"/>
                        </a:rPr>
                        <a:t>92%</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Rule#-0004-1-2</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smtClean="0">
                          <a:solidFill>
                            <a:srgbClr val="000000"/>
                          </a:solidFill>
                          <a:effectLst/>
                          <a:latin typeface="Calibri" panose="020F0502020204030204" pitchFamily="34" charset="0"/>
                        </a:rPr>
                        <a:t>Et </a:t>
                      </a:r>
                      <a:r>
                        <a:rPr lang="en-US" sz="1600" b="0" i="0" u="none" strike="noStrike" dirty="0" err="1" smtClean="0">
                          <a:solidFill>
                            <a:srgbClr val="000000"/>
                          </a:solidFill>
                          <a:effectLst/>
                          <a:latin typeface="Calibri" panose="020F0502020204030204" pitchFamily="34" charset="0"/>
                        </a:rPr>
                        <a:t>quem</a:t>
                      </a:r>
                      <a:r>
                        <a:rPr lang="en-US"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smtClean="0">
                          <a:solidFill>
                            <a:srgbClr val="000000"/>
                          </a:solidFill>
                          <a:effectLst/>
                          <a:latin typeface="Calibri" panose="020F0502020204030204" pitchFamily="34" charset="0"/>
                        </a:rPr>
                        <a:t>C:\Comm…</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smtClean="0">
                          <a:solidFill>
                            <a:srgbClr val="000000"/>
                          </a:solidFill>
                          <a:effectLst/>
                          <a:latin typeface="Calibri" panose="020F0502020204030204" pitchFamily="34" charset="0"/>
                        </a:rPr>
                        <a:t>95%</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Rule#-0004-1-3</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err="1" smtClean="0">
                          <a:solidFill>
                            <a:srgbClr val="000000"/>
                          </a:solidFill>
                          <a:effectLst/>
                          <a:latin typeface="Calibri" panose="020F0502020204030204" pitchFamily="34" charset="0"/>
                        </a:rPr>
                        <a:t>omittantur</a:t>
                      </a:r>
                      <a:r>
                        <a:rPr lang="en-US"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smtClean="0">
                          <a:solidFill>
                            <a:srgbClr val="000000"/>
                          </a:solidFill>
                          <a:effectLst/>
                          <a:latin typeface="Calibri" panose="020F0502020204030204" pitchFamily="34" charset="0"/>
                        </a:rPr>
                        <a:t>C:\Comm…</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4%</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Rule#-0004-1-4</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err="1" smtClean="0">
                          <a:solidFill>
                            <a:srgbClr val="000000"/>
                          </a:solidFill>
                          <a:effectLst/>
                          <a:latin typeface="Calibri" panose="020F0502020204030204" pitchFamily="34" charset="0"/>
                        </a:rPr>
                        <a:t>liberavisse</a:t>
                      </a:r>
                      <a:r>
                        <a:rPr lang="en-US"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smtClean="0">
                          <a:solidFill>
                            <a:srgbClr val="000000"/>
                          </a:solidFill>
                          <a:effectLst/>
                          <a:latin typeface="Calibri" panose="020F0502020204030204" pitchFamily="34" charset="0"/>
                        </a:rPr>
                        <a:t>C:\Comm…</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smtClean="0">
                          <a:solidFill>
                            <a:srgbClr val="000000"/>
                          </a:solidFill>
                          <a:effectLst/>
                          <a:latin typeface="Calibri" panose="020F0502020204030204" pitchFamily="34" charset="0"/>
                        </a:rPr>
                        <a:t>97%</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Rule#-0004-1-5</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err="1" smtClean="0">
                          <a:solidFill>
                            <a:srgbClr val="000000"/>
                          </a:solidFill>
                          <a:effectLst/>
                          <a:latin typeface="Calibri" panose="020F0502020204030204" pitchFamily="34" charset="0"/>
                        </a:rPr>
                        <a:t>Nihil</a:t>
                      </a:r>
                      <a:r>
                        <a:rPr lang="en-US" sz="1600" b="0" i="0" u="none" strike="noStrike" dirty="0" smtClean="0">
                          <a:solidFill>
                            <a:srgbClr val="000000"/>
                          </a:solidFill>
                          <a:effectLst/>
                          <a:latin typeface="Calibri" panose="020F0502020204030204" pitchFamily="34" charset="0"/>
                        </a:rPr>
                        <a:t> </a:t>
                      </a:r>
                      <a:r>
                        <a:rPr lang="en-US" sz="1600" b="0" i="0" u="none" strike="noStrike" dirty="0" err="1" smtClean="0">
                          <a:solidFill>
                            <a:srgbClr val="000000"/>
                          </a:solidFill>
                          <a:effectLst/>
                          <a:latin typeface="Calibri" panose="020F0502020204030204" pitchFamily="34" charset="0"/>
                        </a:rPr>
                        <a:t>dicant</a:t>
                      </a:r>
                      <a:r>
                        <a:rPr lang="en-US"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smtClean="0">
                          <a:solidFill>
                            <a:srgbClr val="000000"/>
                          </a:solidFill>
                          <a:effectLst/>
                          <a:latin typeface="Calibri" panose="020F0502020204030204" pitchFamily="34" charset="0"/>
                        </a:rPr>
                        <a:t>C:\Comm…</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panose="020F0502020204030204" pitchFamily="34" charset="0"/>
                        </a:rPr>
                        <a:t>84%</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panose="020F0502020204030204" pitchFamily="34" charset="0"/>
                        </a:rPr>
                        <a:t>88%</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Rule#-0004-1-6</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err="1" smtClean="0">
                          <a:solidFill>
                            <a:srgbClr val="000000"/>
                          </a:solidFill>
                          <a:effectLst/>
                          <a:latin typeface="Calibri" panose="020F0502020204030204" pitchFamily="34" charset="0"/>
                        </a:rPr>
                        <a:t>cetero</a:t>
                      </a:r>
                      <a:r>
                        <a:rPr lang="en-US" sz="1600" b="0" i="0" u="none" strike="noStrike" dirty="0" smtClean="0">
                          <a:solidFill>
                            <a:srgbClr val="000000"/>
                          </a:solidFill>
                          <a:effectLst/>
                          <a:latin typeface="Calibri" panose="020F0502020204030204" pitchFamily="34" charset="0"/>
                        </a:rPr>
                        <a:t> an…</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smtClean="0">
                          <a:solidFill>
                            <a:srgbClr val="000000"/>
                          </a:solidFill>
                          <a:effectLst/>
                          <a:latin typeface="Calibri" panose="020F0502020204030204" pitchFamily="34" charset="0"/>
                        </a:rPr>
                        <a:t>C:\Comm…</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Rule#-0004-1-7</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err="1" smtClean="0">
                          <a:solidFill>
                            <a:srgbClr val="000000"/>
                          </a:solidFill>
                          <a:effectLst/>
                          <a:latin typeface="Calibri" panose="020F0502020204030204" pitchFamily="34" charset="0"/>
                        </a:rPr>
                        <a:t>nam</a:t>
                      </a:r>
                      <a:r>
                        <a:rPr lang="en-US" sz="1600" b="0" i="0" u="none" strike="noStrike" dirty="0" smtClean="0">
                          <a:solidFill>
                            <a:srgbClr val="000000"/>
                          </a:solidFill>
                          <a:effectLst/>
                          <a:latin typeface="Calibri" panose="020F0502020204030204" pitchFamily="34" charset="0"/>
                        </a:rPr>
                        <a:t>, liber…</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smtClean="0">
                          <a:solidFill>
                            <a:srgbClr val="000000"/>
                          </a:solidFill>
                          <a:effectLst/>
                          <a:latin typeface="Calibri" panose="020F0502020204030204" pitchFamily="34" charset="0"/>
                        </a:rPr>
                        <a:t>C:\Comm…</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Rule#-0004-1-8</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err="1" smtClean="0">
                          <a:solidFill>
                            <a:srgbClr val="000000"/>
                          </a:solidFill>
                          <a:effectLst/>
                          <a:latin typeface="Calibri" panose="020F0502020204030204" pitchFamily="34" charset="0"/>
                        </a:rPr>
                        <a:t>Nonumy</a:t>
                      </a:r>
                      <a:r>
                        <a:rPr lang="en-US" sz="1600" b="0" i="0" u="none" strike="noStrike" dirty="0" smtClean="0">
                          <a:solidFill>
                            <a:srgbClr val="000000"/>
                          </a:solidFill>
                          <a:effectLst/>
                          <a:latin typeface="Calibri" panose="020F0502020204030204" pitchFamily="34" charset="0"/>
                        </a:rPr>
                        <a:t> lab…</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smtClean="0">
                          <a:solidFill>
                            <a:srgbClr val="000000"/>
                          </a:solidFill>
                          <a:effectLst/>
                          <a:latin typeface="Calibri" panose="020F0502020204030204" pitchFamily="34" charset="0"/>
                        </a:rPr>
                        <a:t>C:\Comm…</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smtClean="0">
                          <a:solidFill>
                            <a:srgbClr val="000000"/>
                          </a:solidFill>
                          <a:effectLst/>
                          <a:latin typeface="Calibri" panose="020F0502020204030204" pitchFamily="34" charset="0"/>
                        </a:rPr>
                        <a:t>95%</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r>
            </a:tbl>
          </a:graphicData>
        </a:graphic>
      </p:graphicFrame>
    </p:spTree>
    <p:extLst>
      <p:ext uri="{BB962C8B-B14F-4D97-AF65-F5344CB8AC3E}">
        <p14:creationId xmlns:p14="http://schemas.microsoft.com/office/powerpoint/2010/main" val="19740491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Automate tedious tasks = more time for important tasks</a:t>
            </a:r>
          </a:p>
          <a:p>
            <a:r>
              <a:rPr lang="en-US" dirty="0" smtClean="0"/>
              <a:t>Briefing sooner = earlier decisions</a:t>
            </a:r>
          </a:p>
          <a:p>
            <a:r>
              <a:rPr lang="en-US" dirty="0" smtClean="0"/>
              <a:t>More time to analyze tougher decision points</a:t>
            </a:r>
          </a:p>
          <a:p>
            <a:r>
              <a:rPr lang="en-US" dirty="0" smtClean="0"/>
              <a:t>Identify write-in campaigns and duplicate submissions</a:t>
            </a:r>
          </a:p>
        </p:txBody>
      </p:sp>
      <p:sp>
        <p:nvSpPr>
          <p:cNvPr id="3" name="Title 2"/>
          <p:cNvSpPr>
            <a:spLocks noGrp="1"/>
          </p:cNvSpPr>
          <p:nvPr>
            <p:ph type="title"/>
          </p:nvPr>
        </p:nvSpPr>
        <p:spPr/>
        <p:txBody>
          <a:bodyPr/>
          <a:lstStyle/>
          <a:p>
            <a:r>
              <a:rPr lang="en-US" dirty="0" smtClean="0"/>
              <a:t>Benefits for Stakeholders</a:t>
            </a:r>
            <a:endParaRPr lang="en-US" dirty="0"/>
          </a:p>
        </p:txBody>
      </p:sp>
    </p:spTree>
    <p:extLst>
      <p:ext uri="{BB962C8B-B14F-4D97-AF65-F5344CB8AC3E}">
        <p14:creationId xmlns:p14="http://schemas.microsoft.com/office/powerpoint/2010/main" val="42448539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Systematically test </a:t>
            </a:r>
            <a:r>
              <a:rPr lang="en-US" dirty="0"/>
              <a:t>accuracy</a:t>
            </a:r>
            <a:endParaRPr lang="en-US" dirty="0" smtClean="0"/>
          </a:p>
          <a:p>
            <a:r>
              <a:rPr lang="en-US" dirty="0" smtClean="0"/>
              <a:t>Add ability to edit </a:t>
            </a:r>
            <a:r>
              <a:rPr lang="en-US" dirty="0"/>
              <a:t>term </a:t>
            </a:r>
            <a:r>
              <a:rPr lang="en-US" dirty="0" smtClean="0"/>
              <a:t>weights </a:t>
            </a:r>
            <a:r>
              <a:rPr lang="en-US" dirty="0"/>
              <a:t>using SMEs’ </a:t>
            </a:r>
            <a:r>
              <a:rPr lang="en-US" dirty="0" smtClean="0"/>
              <a:t>expertise</a:t>
            </a:r>
          </a:p>
          <a:p>
            <a:r>
              <a:rPr lang="en-US" dirty="0" smtClean="0"/>
              <a:t>Outputs from the process can be used as inputs </a:t>
            </a:r>
          </a:p>
          <a:p>
            <a:pPr lvl="1"/>
            <a:r>
              <a:rPr lang="en-US" dirty="0" smtClean="0"/>
              <a:t>Comment count estimates by topic</a:t>
            </a:r>
          </a:p>
          <a:p>
            <a:pPr lvl="1"/>
            <a:r>
              <a:rPr lang="en-US" dirty="0" smtClean="0"/>
              <a:t>Possible sentiment analysis</a:t>
            </a:r>
          </a:p>
        </p:txBody>
      </p:sp>
      <p:sp>
        <p:nvSpPr>
          <p:cNvPr id="3" name="Title 2"/>
          <p:cNvSpPr>
            <a:spLocks noGrp="1"/>
          </p:cNvSpPr>
          <p:nvPr>
            <p:ph type="title"/>
          </p:nvPr>
        </p:nvSpPr>
        <p:spPr/>
        <p:txBody>
          <a:bodyPr/>
          <a:lstStyle/>
          <a:p>
            <a:r>
              <a:rPr lang="en-US" dirty="0" smtClean="0"/>
              <a:t>Next Steps</a:t>
            </a:r>
            <a:endParaRPr lang="en-US" dirty="0"/>
          </a:p>
        </p:txBody>
      </p:sp>
    </p:spTree>
    <p:extLst>
      <p:ext uri="{BB962C8B-B14F-4D97-AF65-F5344CB8AC3E}">
        <p14:creationId xmlns:p14="http://schemas.microsoft.com/office/powerpoint/2010/main" val="12393495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5457</TotalTime>
  <Words>1365</Words>
  <Application>Microsoft Office PowerPoint</Application>
  <PresentationFormat>On-screen Show (4:3)</PresentationFormat>
  <Paragraphs>181</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Classification and Text Analysis of Public Comments to Proposed Rules</vt:lpstr>
      <vt:lpstr>Background on Comment Review Process</vt:lpstr>
      <vt:lpstr>Customer Need: Automate Tasks to Spend More Time on Complex Tasks</vt:lpstr>
      <vt:lpstr>Solution: Topic Modeling Process to Automate Tedious Tasks</vt:lpstr>
      <vt:lpstr>What is a Topic Model</vt:lpstr>
      <vt:lpstr>Example Output</vt:lpstr>
      <vt:lpstr>Benefits for Stakeholders</vt:lpstr>
      <vt:lpstr>Next Steps</vt:lpstr>
    </vt:vector>
  </TitlesOfParts>
  <Company>CMS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 14 Part D Payment Reconciliation</dc:title>
  <dc:creator>Raghav Aggarwal</dc:creator>
  <cp:lastModifiedBy>Arthur Pignotti</cp:lastModifiedBy>
  <cp:revision>357</cp:revision>
  <dcterms:created xsi:type="dcterms:W3CDTF">2016-08-10T17:34:24Z</dcterms:created>
  <dcterms:modified xsi:type="dcterms:W3CDTF">2018-10-10T14:54:03Z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-29565832</vt:i4>
  </property>
  <property fmtid="{D5CDD505-2E9C-101B-9397-08002B2CF9AE}" pid="3" name="_NewReviewCycle">
    <vt:lpwstr/>
  </property>
  <property fmtid="{D5CDD505-2E9C-101B-9397-08002B2CF9AE}" pid="4" name="_EmailSubject">
    <vt:lpwstr>2016 recon deck</vt:lpwstr>
  </property>
  <property fmtid="{D5CDD505-2E9C-101B-9397-08002B2CF9AE}" pid="5" name="_AuthorEmail">
    <vt:lpwstr>Arthur.Pignotti@cms.hhs.gov</vt:lpwstr>
  </property>
  <property fmtid="{D5CDD505-2E9C-101B-9397-08002B2CF9AE}" pid="6" name="_AuthorEmailDisplayName">
    <vt:lpwstr>Pignotti, Arthur J. (CMS/CM)</vt:lpwstr>
  </property>
  <property fmtid="{D5CDD505-2E9C-101B-9397-08002B2CF9AE}" pid="7" name="_PreviousAdHocReviewCycleID">
    <vt:i4>1366071195</vt:i4>
  </property>
</Properties>
</file>